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99" r:id="rId6"/>
    <p:sldId id="300" r:id="rId7"/>
    <p:sldId id="261" r:id="rId8"/>
    <p:sldId id="290" r:id="rId9"/>
    <p:sldId id="293" r:id="rId10"/>
    <p:sldId id="298" r:id="rId11"/>
    <p:sldId id="303" r:id="rId12"/>
    <p:sldId id="292" r:id="rId13"/>
    <p:sldId id="297" r:id="rId14"/>
    <p:sldId id="296" r:id="rId15"/>
    <p:sldId id="288" r:id="rId16"/>
    <p:sldId id="287" r:id="rId17"/>
    <p:sldId id="305" r:id="rId18"/>
    <p:sldId id="309" r:id="rId19"/>
    <p:sldId id="310" r:id="rId20"/>
    <p:sldId id="320" r:id="rId21"/>
    <p:sldId id="312" r:id="rId22"/>
    <p:sldId id="321" r:id="rId23"/>
    <p:sldId id="322" r:id="rId24"/>
    <p:sldId id="313" r:id="rId25"/>
    <p:sldId id="317" r:id="rId26"/>
    <p:sldId id="316" r:id="rId27"/>
    <p:sldId id="319" r:id="rId28"/>
    <p:sldId id="318" r:id="rId29"/>
    <p:sldId id="307" r:id="rId30"/>
    <p:sldId id="295" r:id="rId31"/>
    <p:sldId id="304"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4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9" autoAdjust="0"/>
    <p:restoredTop sz="94660"/>
  </p:normalViewPr>
  <p:slideViewPr>
    <p:cSldViewPr snapToGrid="0">
      <p:cViewPr varScale="1">
        <p:scale>
          <a:sx n="150" d="100"/>
          <a:sy n="150" d="100"/>
        </p:scale>
        <p:origin x="66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771B6C4-EA03-B4C0-FEF1-B75138B0549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3" name="Espace réservé de la date 2">
            <a:extLst>
              <a:ext uri="{FF2B5EF4-FFF2-40B4-BE49-F238E27FC236}">
                <a16:creationId xmlns:a16="http://schemas.microsoft.com/office/drawing/2014/main" id="{6B060FDB-43CF-2285-847F-DEB0F115E6E2}"/>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00D5ED-F831-47D5-8A19-79A7437D3BFE}"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14/12/2024</a:t>
            </a:fld>
            <a:endParaRPr lang="fr-FR" sz="1200" b="0" i="0" u="none" strike="noStrike" kern="1200" cap="none" spc="0" baseline="0">
              <a:solidFill>
                <a:srgbClr val="000000"/>
              </a:solidFill>
              <a:uFillTx/>
              <a:latin typeface="Calibri"/>
            </a:endParaRPr>
          </a:p>
        </p:txBody>
      </p:sp>
      <p:sp>
        <p:nvSpPr>
          <p:cNvPr id="4" name="Espace réservé du pied de page 3">
            <a:extLst>
              <a:ext uri="{FF2B5EF4-FFF2-40B4-BE49-F238E27FC236}">
                <a16:creationId xmlns:a16="http://schemas.microsoft.com/office/drawing/2014/main" id="{F2C368C6-7FD0-87BF-11D3-B761EDD7DB56}"/>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5" name="Espace réservé du numéro de diapositive 4">
            <a:extLst>
              <a:ext uri="{FF2B5EF4-FFF2-40B4-BE49-F238E27FC236}">
                <a16:creationId xmlns:a16="http://schemas.microsoft.com/office/drawing/2014/main" id="{F0C24341-E63F-805C-BA3F-24810F2CA9B2}"/>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F89152-EE46-4BA0-B2B0-4C1D1A3E5180}" type="slidenum">
              <a:t>‹N°›</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896991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7CF6C9A-4403-7773-1B81-AB257DF742E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FCA26BCF-45EA-3F4E-CDA5-EC7EAD7C1B03}"/>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CD2B8814-342F-4A10-BAEB-A5E9B3C6B98F}" type="datetime1">
              <a:rPr lang="fr-FR"/>
              <a:pPr lvl="0"/>
              <a:t>14/12/2024</a:t>
            </a:fld>
            <a:endParaRPr lang="fr-FR"/>
          </a:p>
        </p:txBody>
      </p:sp>
      <p:sp>
        <p:nvSpPr>
          <p:cNvPr id="4" name="Espace réservé de l'image des diapositives 3">
            <a:extLst>
              <a:ext uri="{FF2B5EF4-FFF2-40B4-BE49-F238E27FC236}">
                <a16:creationId xmlns:a16="http://schemas.microsoft.com/office/drawing/2014/main" id="{A7B6BF54-3791-E6D7-E286-7B451786A0C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AC6F20D8-7541-1DFE-CE2F-5556C3CFEF01}"/>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7B4B93A4-097C-A3B3-8058-74A27959AD5B}"/>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12DA49C6-76B5-C047-5BF6-4CEFF343CF9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C14C6D79-D4F6-4678-88A5-0EAFD727A20D}" type="slidenum">
              <a:t>‹N°›</a:t>
            </a:fld>
            <a:endParaRPr lang="fr-FR"/>
          </a:p>
        </p:txBody>
      </p:sp>
    </p:spTree>
    <p:extLst>
      <p:ext uri="{BB962C8B-B14F-4D97-AF65-F5344CB8AC3E}">
        <p14:creationId xmlns:p14="http://schemas.microsoft.com/office/powerpoint/2010/main" val="4235449491"/>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81B154-5F44-6C2A-E3BB-40FAFA01C7B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F7792CD-70C1-39FC-8211-6CE8B4105234}"/>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04D0481-CBDF-2727-78D7-63C7405A6C2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40B2CE-5EAD-45B4-A879-DCEB20F4852E}" type="slidenum">
              <a:t>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6B2524-472B-F30B-2B17-B0C9B29BC3F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6D03357-188A-03D6-6650-697C57DF0F5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23106F2-0DBE-8CDC-F9F8-3823CBEEAC4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CE28B49-8444-4245-98C1-C77E80CC774C}" type="slidenum">
              <a:t>15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CA30D7-D458-1AD9-5C38-90E26BCA06F1}"/>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12D0F01C-C34E-BCFE-C0AC-80EE7126777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066A0E3-1DA6-4AC1-4604-88479CCAC50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9C73A04-8A10-42E6-925C-0EA976666B0C}" type="slidenum">
              <a:t>16</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EC487-00A1-65AC-95E1-38B4D6FB9E7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FR"/>
              <a:t>Modifiez le style du titre</a:t>
            </a:r>
          </a:p>
        </p:txBody>
      </p:sp>
      <p:sp>
        <p:nvSpPr>
          <p:cNvPr id="3" name="Sous-titre 2">
            <a:extLst>
              <a:ext uri="{FF2B5EF4-FFF2-40B4-BE49-F238E27FC236}">
                <a16:creationId xmlns:a16="http://schemas.microsoft.com/office/drawing/2014/main" id="{6265DC0E-E714-2C3D-9761-1087020A9F54}"/>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FR"/>
              <a:t>Modifiez le style des sous-titres du masque</a:t>
            </a:r>
          </a:p>
        </p:txBody>
      </p:sp>
      <p:sp>
        <p:nvSpPr>
          <p:cNvPr id="4" name="Espace réservé de la date 3">
            <a:extLst>
              <a:ext uri="{FF2B5EF4-FFF2-40B4-BE49-F238E27FC236}">
                <a16:creationId xmlns:a16="http://schemas.microsoft.com/office/drawing/2014/main" id="{D504F7B2-0322-2777-BA58-FF01B050E848}"/>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1C393172-2C46-5BE6-978C-8312C20EE7A5}"/>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69269141-4AD8-812D-55CA-686ECB9D5F7F}"/>
              </a:ext>
            </a:extLst>
          </p:cNvPr>
          <p:cNvSpPr txBox="1">
            <a:spLocks noGrp="1"/>
          </p:cNvSpPr>
          <p:nvPr>
            <p:ph type="sldNum" sz="quarter" idx="8"/>
          </p:nvPr>
        </p:nvSpPr>
        <p:spPr/>
        <p:txBody>
          <a:bodyPr/>
          <a:lstStyle>
            <a:lvl1pPr>
              <a:defRPr/>
            </a:lvl1pPr>
          </a:lstStyle>
          <a:p>
            <a:pPr lvl="0"/>
            <a:fld id="{08E8274C-6BAC-4BCD-9644-5FA5A820D3F1}" type="slidenum">
              <a:t>‹N°›</a:t>
            </a:fld>
            <a:endParaRPr lang="fr-FR"/>
          </a:p>
        </p:txBody>
      </p:sp>
    </p:spTree>
    <p:extLst>
      <p:ext uri="{BB962C8B-B14F-4D97-AF65-F5344CB8AC3E}">
        <p14:creationId xmlns:p14="http://schemas.microsoft.com/office/powerpoint/2010/main" val="15527120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ADFCEB-64FB-95C0-26B3-9A03BACC538B}"/>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3DEDFE4-F4D7-6B0D-5072-52E489397B4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080B11-F665-DE4E-E832-548819781DB9}"/>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2407AE8C-0214-EB19-DE67-1D22B9A4BFD2}"/>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1BC29167-BCA1-846E-7DDE-E440FFC72624}"/>
              </a:ext>
            </a:extLst>
          </p:cNvPr>
          <p:cNvSpPr txBox="1">
            <a:spLocks noGrp="1"/>
          </p:cNvSpPr>
          <p:nvPr>
            <p:ph type="sldNum" sz="quarter" idx="8"/>
          </p:nvPr>
        </p:nvSpPr>
        <p:spPr/>
        <p:txBody>
          <a:bodyPr/>
          <a:lstStyle>
            <a:lvl1pPr>
              <a:defRPr/>
            </a:lvl1pPr>
          </a:lstStyle>
          <a:p>
            <a:pPr lvl="0"/>
            <a:fld id="{D7EFD571-7E72-4CA8-8C8B-910E0FFE6E13}" type="slidenum">
              <a:t>‹N°›</a:t>
            </a:fld>
            <a:endParaRPr lang="fr-FR"/>
          </a:p>
        </p:txBody>
      </p:sp>
    </p:spTree>
    <p:extLst>
      <p:ext uri="{BB962C8B-B14F-4D97-AF65-F5344CB8AC3E}">
        <p14:creationId xmlns:p14="http://schemas.microsoft.com/office/powerpoint/2010/main" val="1826235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99B531E-BD34-F53E-2354-0D8BFDDA1F02}"/>
              </a:ext>
            </a:extLst>
          </p:cNvPr>
          <p:cNvSpPr txBox="1">
            <a:spLocks noGrp="1"/>
          </p:cNvSpPr>
          <p:nvPr>
            <p:ph type="title" orient="vert"/>
          </p:nvPr>
        </p:nvSpPr>
        <p:spPr>
          <a:xfrm>
            <a:off x="8724903" y="365129"/>
            <a:ext cx="2628899" cy="5811834"/>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863C46F-D3F4-BBE3-E295-91FC6B9C1010}"/>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A39C66-71CC-84D5-17E1-2182E73B23C9}"/>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9BE3FA87-9582-5CFF-2768-07CAA0434723}"/>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6782D20A-BCCC-FB83-7D6F-57658AFE8FEB}"/>
              </a:ext>
            </a:extLst>
          </p:cNvPr>
          <p:cNvSpPr txBox="1">
            <a:spLocks noGrp="1"/>
          </p:cNvSpPr>
          <p:nvPr>
            <p:ph type="sldNum" sz="quarter" idx="8"/>
          </p:nvPr>
        </p:nvSpPr>
        <p:spPr/>
        <p:txBody>
          <a:bodyPr/>
          <a:lstStyle>
            <a:lvl1pPr>
              <a:defRPr/>
            </a:lvl1pPr>
          </a:lstStyle>
          <a:p>
            <a:pPr lvl="0"/>
            <a:fld id="{6A336C33-532D-4964-97D3-7B0E03523E17}" type="slidenum">
              <a:t>‹N°›</a:t>
            </a:fld>
            <a:endParaRPr lang="fr-FR"/>
          </a:p>
        </p:txBody>
      </p:sp>
    </p:spTree>
    <p:extLst>
      <p:ext uri="{BB962C8B-B14F-4D97-AF65-F5344CB8AC3E}">
        <p14:creationId xmlns:p14="http://schemas.microsoft.com/office/powerpoint/2010/main" val="130063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11AF6-90F9-0F8E-E7DE-7BA759B9EC6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3961FEA-EB75-E957-81B2-CDC876F2550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22EDF0-BABB-DAE1-8719-C684ABD10A83}"/>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02B80B85-672A-B0E4-51FA-E8AE2BF77473}"/>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C5A6F949-0652-AE50-C8A5-3F65A60503C5}"/>
              </a:ext>
            </a:extLst>
          </p:cNvPr>
          <p:cNvSpPr txBox="1">
            <a:spLocks noGrp="1"/>
          </p:cNvSpPr>
          <p:nvPr>
            <p:ph type="sldNum" sz="quarter" idx="8"/>
          </p:nvPr>
        </p:nvSpPr>
        <p:spPr/>
        <p:txBody>
          <a:bodyPr/>
          <a:lstStyle>
            <a:lvl1pPr>
              <a:defRPr/>
            </a:lvl1pPr>
          </a:lstStyle>
          <a:p>
            <a:pPr lvl="0"/>
            <a:fld id="{25A2383C-D9EF-4288-ABDF-3F7B37631CCE}" type="slidenum">
              <a:t>‹N°›</a:t>
            </a:fld>
            <a:endParaRPr lang="fr-FR"/>
          </a:p>
        </p:txBody>
      </p:sp>
    </p:spTree>
    <p:extLst>
      <p:ext uri="{BB962C8B-B14F-4D97-AF65-F5344CB8AC3E}">
        <p14:creationId xmlns:p14="http://schemas.microsoft.com/office/powerpoint/2010/main" val="29650514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870E8-D1C3-B5CF-4415-2903741AC0A4}"/>
              </a:ext>
            </a:extLst>
          </p:cNvPr>
          <p:cNvSpPr txBox="1">
            <a:spLocks noGrp="1"/>
          </p:cNvSpPr>
          <p:nvPr>
            <p:ph type="title"/>
          </p:nvPr>
        </p:nvSpPr>
        <p:spPr>
          <a:xfrm>
            <a:off x="831847" y="1709735"/>
            <a:ext cx="10515600" cy="2852735"/>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8482232B-4E37-6369-F2F1-B1F7C0BCC782}"/>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B252EEE-FE8F-3393-8444-BACFE464F3E5}"/>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E22E9B92-962D-3BF7-313D-0BBC9F60B7A2}"/>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5E305255-79D9-360F-845C-58B9E4FAA1BC}"/>
              </a:ext>
            </a:extLst>
          </p:cNvPr>
          <p:cNvSpPr txBox="1">
            <a:spLocks noGrp="1"/>
          </p:cNvSpPr>
          <p:nvPr>
            <p:ph type="sldNum" sz="quarter" idx="8"/>
          </p:nvPr>
        </p:nvSpPr>
        <p:spPr/>
        <p:txBody>
          <a:bodyPr/>
          <a:lstStyle>
            <a:lvl1pPr>
              <a:defRPr/>
            </a:lvl1pPr>
          </a:lstStyle>
          <a:p>
            <a:pPr lvl="0"/>
            <a:fld id="{6F63A5E6-CFB6-4391-97F6-F29E69A26C39}" type="slidenum">
              <a:t>‹N°›</a:t>
            </a:fld>
            <a:endParaRPr lang="fr-FR"/>
          </a:p>
        </p:txBody>
      </p:sp>
    </p:spTree>
    <p:extLst>
      <p:ext uri="{BB962C8B-B14F-4D97-AF65-F5344CB8AC3E}">
        <p14:creationId xmlns:p14="http://schemas.microsoft.com/office/powerpoint/2010/main" val="275000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40CE3-3CF2-B5E4-54AC-CB5FB1C03D8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48CFCF1-1B61-9B55-0BD3-C9511E2CBE54}"/>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F1D9E7-4490-AB44-1034-E010ACBE364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0BD444-474A-9859-7DDA-9A0558DC49CB}"/>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B95FA5CA-788E-202F-029C-E4C7A56B1357}"/>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7A226182-A288-7FEF-FEA9-D81497032BAA}"/>
              </a:ext>
            </a:extLst>
          </p:cNvPr>
          <p:cNvSpPr txBox="1">
            <a:spLocks noGrp="1"/>
          </p:cNvSpPr>
          <p:nvPr>
            <p:ph type="sldNum" sz="quarter" idx="8"/>
          </p:nvPr>
        </p:nvSpPr>
        <p:spPr/>
        <p:txBody>
          <a:bodyPr/>
          <a:lstStyle>
            <a:lvl1pPr>
              <a:defRPr/>
            </a:lvl1pPr>
          </a:lstStyle>
          <a:p>
            <a:pPr lvl="0"/>
            <a:fld id="{BEDEED56-A8DD-4436-8ECC-F58F722D2F2F}" type="slidenum">
              <a:t>‹N°›</a:t>
            </a:fld>
            <a:endParaRPr lang="fr-FR"/>
          </a:p>
        </p:txBody>
      </p:sp>
    </p:spTree>
    <p:extLst>
      <p:ext uri="{BB962C8B-B14F-4D97-AF65-F5344CB8AC3E}">
        <p14:creationId xmlns:p14="http://schemas.microsoft.com/office/powerpoint/2010/main" val="345720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30AC0-40E1-2C02-2B07-1BA347526AB6}"/>
              </a:ext>
            </a:extLst>
          </p:cNvPr>
          <p:cNvSpPr txBox="1">
            <a:spLocks noGrp="1"/>
          </p:cNvSpPr>
          <p:nvPr>
            <p:ph type="title"/>
          </p:nvPr>
        </p:nvSpPr>
        <p:spPr>
          <a:xfrm>
            <a:off x="839784" y="365129"/>
            <a:ext cx="10515600" cy="1325559"/>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27D78122-2BA2-2294-708D-427685F38E87}"/>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56B3970-F90D-1540-670A-F05CB02CB78C}"/>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3B754B0-9D89-BEF9-7D55-A08D802BD4C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E4CF9D-4956-FB39-1953-92A9F8BBA42B}"/>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FED3F8-0DB9-9D62-75CB-3DE01BB0EB43}"/>
              </a:ext>
            </a:extLst>
          </p:cNvPr>
          <p:cNvSpPr txBox="1">
            <a:spLocks noGrp="1"/>
          </p:cNvSpPr>
          <p:nvPr>
            <p:ph type="dt" sz="half" idx="7"/>
          </p:nvPr>
        </p:nvSpPr>
        <p:spPr/>
        <p:txBody>
          <a:bodyPr/>
          <a:lstStyle>
            <a:lvl1pPr>
              <a:defRPr/>
            </a:lvl1pPr>
          </a:lstStyle>
          <a:p>
            <a:pPr lvl="0"/>
            <a:r>
              <a:rPr lang="fr-FR"/>
              <a:t>04/10/2024</a:t>
            </a:r>
          </a:p>
        </p:txBody>
      </p:sp>
      <p:sp>
        <p:nvSpPr>
          <p:cNvPr id="8" name="Espace réservé du pied de page 7">
            <a:extLst>
              <a:ext uri="{FF2B5EF4-FFF2-40B4-BE49-F238E27FC236}">
                <a16:creationId xmlns:a16="http://schemas.microsoft.com/office/drawing/2014/main" id="{7E1AC579-7E5A-CDCA-C410-4B6E553DDA3C}"/>
              </a:ext>
            </a:extLst>
          </p:cNvPr>
          <p:cNvSpPr txBox="1">
            <a:spLocks noGrp="1"/>
          </p:cNvSpPr>
          <p:nvPr>
            <p:ph type="ftr" sz="quarter" idx="9"/>
          </p:nvPr>
        </p:nvSpPr>
        <p:spPr/>
        <p:txBody>
          <a:bodyPr/>
          <a:lstStyle>
            <a:lvl1pPr>
              <a:defRPr/>
            </a:lvl1pPr>
          </a:lstStyle>
          <a:p>
            <a:pPr lvl="0"/>
            <a:endParaRPr lang="fr-FR"/>
          </a:p>
        </p:txBody>
      </p:sp>
      <p:sp>
        <p:nvSpPr>
          <p:cNvPr id="9" name="Espace réservé du numéro de diapositive 8">
            <a:extLst>
              <a:ext uri="{FF2B5EF4-FFF2-40B4-BE49-F238E27FC236}">
                <a16:creationId xmlns:a16="http://schemas.microsoft.com/office/drawing/2014/main" id="{F0760A05-6541-5EAB-337C-814BF1BF90AD}"/>
              </a:ext>
            </a:extLst>
          </p:cNvPr>
          <p:cNvSpPr txBox="1">
            <a:spLocks noGrp="1"/>
          </p:cNvSpPr>
          <p:nvPr>
            <p:ph type="sldNum" sz="quarter" idx="8"/>
          </p:nvPr>
        </p:nvSpPr>
        <p:spPr/>
        <p:txBody>
          <a:bodyPr/>
          <a:lstStyle>
            <a:lvl1pPr>
              <a:defRPr/>
            </a:lvl1pPr>
          </a:lstStyle>
          <a:p>
            <a:pPr lvl="0"/>
            <a:fld id="{BD9C9A92-F214-416E-B453-3179461D6849}" type="slidenum">
              <a:t>‹N°›</a:t>
            </a:fld>
            <a:endParaRPr lang="fr-FR"/>
          </a:p>
        </p:txBody>
      </p:sp>
    </p:spTree>
    <p:extLst>
      <p:ext uri="{BB962C8B-B14F-4D97-AF65-F5344CB8AC3E}">
        <p14:creationId xmlns:p14="http://schemas.microsoft.com/office/powerpoint/2010/main" val="417100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55FF6-D55F-F86C-506F-50140D0F9E5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e la date 2">
            <a:extLst>
              <a:ext uri="{FF2B5EF4-FFF2-40B4-BE49-F238E27FC236}">
                <a16:creationId xmlns:a16="http://schemas.microsoft.com/office/drawing/2014/main" id="{C093A7BF-39A7-F9F2-586D-C8340974B7EA}"/>
              </a:ext>
            </a:extLst>
          </p:cNvPr>
          <p:cNvSpPr txBox="1">
            <a:spLocks noGrp="1"/>
          </p:cNvSpPr>
          <p:nvPr>
            <p:ph type="dt" sz="half" idx="7"/>
          </p:nvPr>
        </p:nvSpPr>
        <p:spPr/>
        <p:txBody>
          <a:bodyPr/>
          <a:lstStyle>
            <a:lvl1pPr>
              <a:defRPr/>
            </a:lvl1pPr>
          </a:lstStyle>
          <a:p>
            <a:pPr lvl="0"/>
            <a:r>
              <a:rPr lang="fr-FR"/>
              <a:t>04/10/2024</a:t>
            </a:r>
          </a:p>
        </p:txBody>
      </p:sp>
      <p:sp>
        <p:nvSpPr>
          <p:cNvPr id="4" name="Espace réservé du pied de page 3">
            <a:extLst>
              <a:ext uri="{FF2B5EF4-FFF2-40B4-BE49-F238E27FC236}">
                <a16:creationId xmlns:a16="http://schemas.microsoft.com/office/drawing/2014/main" id="{E37EB713-ADD4-AFE8-77CF-B593E7D97B95}"/>
              </a:ext>
            </a:extLst>
          </p:cNvPr>
          <p:cNvSpPr txBox="1">
            <a:spLocks noGrp="1"/>
          </p:cNvSpPr>
          <p:nvPr>
            <p:ph type="ftr" sz="quarter" idx="9"/>
          </p:nvPr>
        </p:nvSpPr>
        <p:spPr/>
        <p:txBody>
          <a:bodyPr/>
          <a:lstStyle>
            <a:lvl1pPr>
              <a:defRPr/>
            </a:lvl1pPr>
          </a:lstStyle>
          <a:p>
            <a:pPr lvl="0"/>
            <a:endParaRPr lang="fr-FR"/>
          </a:p>
        </p:txBody>
      </p:sp>
      <p:sp>
        <p:nvSpPr>
          <p:cNvPr id="5" name="Espace réservé du numéro de diapositive 4">
            <a:extLst>
              <a:ext uri="{FF2B5EF4-FFF2-40B4-BE49-F238E27FC236}">
                <a16:creationId xmlns:a16="http://schemas.microsoft.com/office/drawing/2014/main" id="{47011E17-DD22-1416-0FB8-4236C5F2BB3E}"/>
              </a:ext>
            </a:extLst>
          </p:cNvPr>
          <p:cNvSpPr txBox="1">
            <a:spLocks noGrp="1"/>
          </p:cNvSpPr>
          <p:nvPr>
            <p:ph type="sldNum" sz="quarter" idx="8"/>
          </p:nvPr>
        </p:nvSpPr>
        <p:spPr/>
        <p:txBody>
          <a:bodyPr/>
          <a:lstStyle>
            <a:lvl1pPr>
              <a:defRPr/>
            </a:lvl1pPr>
          </a:lstStyle>
          <a:p>
            <a:pPr lvl="0"/>
            <a:fld id="{F65D5013-16E5-4EE4-B87B-C09556031CD1}" type="slidenum">
              <a:t>‹N°›</a:t>
            </a:fld>
            <a:endParaRPr lang="fr-FR"/>
          </a:p>
        </p:txBody>
      </p:sp>
    </p:spTree>
    <p:extLst>
      <p:ext uri="{BB962C8B-B14F-4D97-AF65-F5344CB8AC3E}">
        <p14:creationId xmlns:p14="http://schemas.microsoft.com/office/powerpoint/2010/main" val="24949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4BBA0CE-5915-1FBB-97EC-82D280589273}"/>
              </a:ext>
            </a:extLst>
          </p:cNvPr>
          <p:cNvSpPr txBox="1">
            <a:spLocks noGrp="1"/>
          </p:cNvSpPr>
          <p:nvPr>
            <p:ph type="dt" sz="half" idx="7"/>
          </p:nvPr>
        </p:nvSpPr>
        <p:spPr/>
        <p:txBody>
          <a:bodyPr/>
          <a:lstStyle>
            <a:lvl1pPr>
              <a:defRPr/>
            </a:lvl1pPr>
          </a:lstStyle>
          <a:p>
            <a:pPr lvl="0"/>
            <a:r>
              <a:rPr lang="fr-FR"/>
              <a:t>04/10/2024</a:t>
            </a:r>
          </a:p>
        </p:txBody>
      </p:sp>
      <p:sp>
        <p:nvSpPr>
          <p:cNvPr id="3" name="Espace réservé du pied de page 2">
            <a:extLst>
              <a:ext uri="{FF2B5EF4-FFF2-40B4-BE49-F238E27FC236}">
                <a16:creationId xmlns:a16="http://schemas.microsoft.com/office/drawing/2014/main" id="{EB96FD9C-9B44-8B5D-AA11-56FE1207FBAD}"/>
              </a:ext>
            </a:extLst>
          </p:cNvPr>
          <p:cNvSpPr txBox="1">
            <a:spLocks noGrp="1"/>
          </p:cNvSpPr>
          <p:nvPr>
            <p:ph type="ftr" sz="quarter" idx="9"/>
          </p:nvPr>
        </p:nvSpPr>
        <p:spPr/>
        <p:txBody>
          <a:bodyPr/>
          <a:lstStyle>
            <a:lvl1pPr>
              <a:defRPr/>
            </a:lvl1pPr>
          </a:lstStyle>
          <a:p>
            <a:pPr lvl="0"/>
            <a:endParaRPr lang="fr-FR"/>
          </a:p>
        </p:txBody>
      </p:sp>
      <p:sp>
        <p:nvSpPr>
          <p:cNvPr id="4" name="Espace réservé du numéro de diapositive 3">
            <a:extLst>
              <a:ext uri="{FF2B5EF4-FFF2-40B4-BE49-F238E27FC236}">
                <a16:creationId xmlns:a16="http://schemas.microsoft.com/office/drawing/2014/main" id="{E8D96175-EA75-6788-3B9B-CE970D8DEB59}"/>
              </a:ext>
            </a:extLst>
          </p:cNvPr>
          <p:cNvSpPr txBox="1">
            <a:spLocks noGrp="1"/>
          </p:cNvSpPr>
          <p:nvPr>
            <p:ph type="sldNum" sz="quarter" idx="8"/>
          </p:nvPr>
        </p:nvSpPr>
        <p:spPr/>
        <p:txBody>
          <a:bodyPr/>
          <a:lstStyle>
            <a:lvl1pPr>
              <a:defRPr/>
            </a:lvl1pPr>
          </a:lstStyle>
          <a:p>
            <a:pPr lvl="0"/>
            <a:fld id="{F8473A93-B5C3-4E97-968D-F94A41E65B07}" type="slidenum">
              <a:t>‹N°›</a:t>
            </a:fld>
            <a:endParaRPr lang="fr-FR"/>
          </a:p>
        </p:txBody>
      </p:sp>
    </p:spTree>
    <p:extLst>
      <p:ext uri="{BB962C8B-B14F-4D97-AF65-F5344CB8AC3E}">
        <p14:creationId xmlns:p14="http://schemas.microsoft.com/office/powerpoint/2010/main" val="1088603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FC06F1-3C45-F542-009A-B3E910C06F10}"/>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6CC91283-741C-D247-1B02-5B6B802B418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25DC8BA-8E1E-FEC2-5700-A8B80CE5F69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F60E77-E526-4A09-A5BC-8FB938AFC347}"/>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970DEE2F-861A-905E-82AF-32ECA7514B0B}"/>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D8F5AC53-D5C8-E55B-42A8-4C65CD30C947}"/>
              </a:ext>
            </a:extLst>
          </p:cNvPr>
          <p:cNvSpPr txBox="1">
            <a:spLocks noGrp="1"/>
          </p:cNvSpPr>
          <p:nvPr>
            <p:ph type="sldNum" sz="quarter" idx="8"/>
          </p:nvPr>
        </p:nvSpPr>
        <p:spPr/>
        <p:txBody>
          <a:bodyPr/>
          <a:lstStyle>
            <a:lvl1pPr>
              <a:defRPr/>
            </a:lvl1pPr>
          </a:lstStyle>
          <a:p>
            <a:pPr lvl="0"/>
            <a:fld id="{D236C2B8-C0F6-405B-B077-A6F1526B495F}" type="slidenum">
              <a:t>‹N°›</a:t>
            </a:fld>
            <a:endParaRPr lang="fr-FR"/>
          </a:p>
        </p:txBody>
      </p:sp>
    </p:spTree>
    <p:extLst>
      <p:ext uri="{BB962C8B-B14F-4D97-AF65-F5344CB8AC3E}">
        <p14:creationId xmlns:p14="http://schemas.microsoft.com/office/powerpoint/2010/main" val="95251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6C70EF-3A7F-C492-5C1C-4D6CAA6802B4}"/>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C2FF6F7E-972E-14BB-275F-B2CFB2018AD0}"/>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fr-FR"/>
          </a:p>
        </p:txBody>
      </p:sp>
      <p:sp>
        <p:nvSpPr>
          <p:cNvPr id="4" name="Espace réservé du texte 3">
            <a:extLst>
              <a:ext uri="{FF2B5EF4-FFF2-40B4-BE49-F238E27FC236}">
                <a16:creationId xmlns:a16="http://schemas.microsoft.com/office/drawing/2014/main" id="{3E449363-C806-494C-2F76-9F2B4C38FBE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7D1F82-E5A8-9CD2-196D-DDA7E55845A9}"/>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99F0FE40-CAFE-5269-3F93-75F5BA18844F}"/>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B7CFF0D6-DDCB-00EA-23A3-53229F331BA6}"/>
              </a:ext>
            </a:extLst>
          </p:cNvPr>
          <p:cNvSpPr txBox="1">
            <a:spLocks noGrp="1"/>
          </p:cNvSpPr>
          <p:nvPr>
            <p:ph type="sldNum" sz="quarter" idx="8"/>
          </p:nvPr>
        </p:nvSpPr>
        <p:spPr/>
        <p:txBody>
          <a:bodyPr/>
          <a:lstStyle>
            <a:lvl1pPr>
              <a:defRPr/>
            </a:lvl1pPr>
          </a:lstStyle>
          <a:p>
            <a:pPr lvl="0"/>
            <a:fld id="{8FABB8F2-30B9-4E57-84D0-499EE8FC0662}" type="slidenum">
              <a:t>‹N°›</a:t>
            </a:fld>
            <a:endParaRPr lang="fr-FR"/>
          </a:p>
        </p:txBody>
      </p:sp>
    </p:spTree>
    <p:extLst>
      <p:ext uri="{BB962C8B-B14F-4D97-AF65-F5344CB8AC3E}">
        <p14:creationId xmlns:p14="http://schemas.microsoft.com/office/powerpoint/2010/main" val="1985135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4511CC7-A00D-A2CA-25E9-675913009BB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FR"/>
              <a:t>Modifiez le style du titre</a:t>
            </a:r>
          </a:p>
        </p:txBody>
      </p:sp>
      <p:sp>
        <p:nvSpPr>
          <p:cNvPr id="3" name="Espace réservé du texte 2">
            <a:extLst>
              <a:ext uri="{FF2B5EF4-FFF2-40B4-BE49-F238E27FC236}">
                <a16:creationId xmlns:a16="http://schemas.microsoft.com/office/drawing/2014/main" id="{E9415B49-91B7-E1EF-26D6-7B15DEC54933}"/>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DA82E7-E7FD-C4D3-A9F1-862F2405D930}"/>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r>
              <a:rPr lang="fr-FR"/>
              <a:t>04/10/2024</a:t>
            </a:r>
          </a:p>
        </p:txBody>
      </p:sp>
      <p:sp>
        <p:nvSpPr>
          <p:cNvPr id="5" name="Espace réservé du pied de page 4">
            <a:extLst>
              <a:ext uri="{FF2B5EF4-FFF2-40B4-BE49-F238E27FC236}">
                <a16:creationId xmlns:a16="http://schemas.microsoft.com/office/drawing/2014/main" id="{3721B98B-237E-4539-5B93-1C3A570508A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endParaRPr lang="fr-FR"/>
          </a:p>
        </p:txBody>
      </p:sp>
      <p:sp>
        <p:nvSpPr>
          <p:cNvPr id="6" name="Espace réservé du numéro de diapositive 5">
            <a:extLst>
              <a:ext uri="{FF2B5EF4-FFF2-40B4-BE49-F238E27FC236}">
                <a16:creationId xmlns:a16="http://schemas.microsoft.com/office/drawing/2014/main" id="{3EDA8EC9-5503-6DFF-90A2-F2BE067BDC1D}"/>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8D22E13C-5692-4E3D-94F8-B5A42A50CD0F}"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E927A156-EF3E-9973-CB9E-EF41462A71FB}"/>
              </a:ext>
            </a:extLst>
          </p:cNvPr>
          <p:cNvPicPr>
            <a:picLocks noChangeAspect="1"/>
          </p:cNvPicPr>
          <p:nvPr/>
        </p:nvPicPr>
        <p:blipFill>
          <a:blip r:embed="rId2"/>
          <a:stretch>
            <a:fillRect/>
          </a:stretch>
        </p:blipFill>
        <p:spPr>
          <a:xfrm>
            <a:off x="123828" y="101278"/>
            <a:ext cx="2429579" cy="655076"/>
          </a:xfrm>
          <a:prstGeom prst="rect">
            <a:avLst/>
          </a:prstGeom>
          <a:noFill/>
          <a:ln cap="flat">
            <a:noFill/>
          </a:ln>
        </p:spPr>
      </p:pic>
      <p:sp>
        <p:nvSpPr>
          <p:cNvPr id="3" name="Rectangle 4">
            <a:extLst>
              <a:ext uri="{FF2B5EF4-FFF2-40B4-BE49-F238E27FC236}">
                <a16:creationId xmlns:a16="http://schemas.microsoft.com/office/drawing/2014/main" id="{8CE0006D-E62E-6B1C-7B10-66DE130C69C6}"/>
              </a:ext>
            </a:extLst>
          </p:cNvPr>
          <p:cNvSpPr/>
          <p:nvPr/>
        </p:nvSpPr>
        <p:spPr>
          <a:xfrm>
            <a:off x="4784095" y="0"/>
            <a:ext cx="7407901" cy="6858000"/>
          </a:xfrm>
          <a:prstGeom prst="rect">
            <a:avLst/>
          </a:prstGeom>
          <a:solidFill>
            <a:srgbClr val="F05454"/>
          </a:solid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4" name="Rectangle 5">
            <a:extLst>
              <a:ext uri="{FF2B5EF4-FFF2-40B4-BE49-F238E27FC236}">
                <a16:creationId xmlns:a16="http://schemas.microsoft.com/office/drawing/2014/main" id="{190E6176-F75C-13AF-5081-7EC30EADDEE0}"/>
              </a:ext>
            </a:extLst>
          </p:cNvPr>
          <p:cNvSpPr/>
          <p:nvPr/>
        </p:nvSpPr>
        <p:spPr>
          <a:xfrm>
            <a:off x="5067650" y="2190929"/>
            <a:ext cx="3805421" cy="694057"/>
          </a:xfrm>
          <a:prstGeom prst="rect">
            <a:avLst/>
          </a:prstGeom>
          <a:solidFill>
            <a:srgbClr val="F05454"/>
          </a:solidFill>
          <a:ln w="38103" cap="flat">
            <a:solidFill>
              <a:srgbClr val="000000"/>
            </a:solidFill>
            <a:prstDash val="solid"/>
            <a:miter/>
          </a:ln>
        </p:spPr>
        <p:txBody>
          <a:bodyPr vert="horz" wrap="square" lIns="182880" tIns="45720" rIns="18288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800" b="1" i="0" u="none" strike="noStrike" kern="1200" cap="none" spc="0" baseline="0" dirty="0">
                <a:solidFill>
                  <a:srgbClr val="000000"/>
                </a:solidFill>
                <a:uFillTx/>
                <a:latin typeface="Candara" pitchFamily="34"/>
                <a:ea typeface="Verdana" pitchFamily="34"/>
                <a:cs typeface="Verdana" pitchFamily="34"/>
              </a:rPr>
              <a:t>BLOGSPACE</a:t>
            </a:r>
            <a:endParaRPr lang="fr-FR" sz="4800" b="0" i="0" u="none" strike="noStrike" kern="1200" cap="none" spc="0" baseline="0" dirty="0">
              <a:solidFill>
                <a:srgbClr val="000000"/>
              </a:solidFill>
              <a:uFillTx/>
              <a:latin typeface="Calibri"/>
            </a:endParaRPr>
          </a:p>
        </p:txBody>
      </p:sp>
      <p:pic>
        <p:nvPicPr>
          <p:cNvPr id="5" name="Image 15">
            <a:extLst>
              <a:ext uri="{FF2B5EF4-FFF2-40B4-BE49-F238E27FC236}">
                <a16:creationId xmlns:a16="http://schemas.microsoft.com/office/drawing/2014/main" id="{CDAD1E06-C1DC-0825-4C02-54B01D0DD621}"/>
              </a:ext>
            </a:extLst>
          </p:cNvPr>
          <p:cNvPicPr>
            <a:picLocks noChangeAspect="1"/>
          </p:cNvPicPr>
          <p:nvPr/>
        </p:nvPicPr>
        <p:blipFill>
          <a:blip r:embed="rId3"/>
          <a:srcRect t="58377" b="2"/>
          <a:stretch>
            <a:fillRect/>
          </a:stretch>
        </p:blipFill>
        <p:spPr>
          <a:xfrm>
            <a:off x="694210" y="3084965"/>
            <a:ext cx="2632072" cy="1266828"/>
          </a:xfrm>
          <a:prstGeom prst="rect">
            <a:avLst/>
          </a:prstGeom>
          <a:noFill/>
          <a:ln cap="flat">
            <a:noFill/>
          </a:ln>
        </p:spPr>
      </p:pic>
      <p:pic>
        <p:nvPicPr>
          <p:cNvPr id="6" name="Picture 1">
            <a:extLst>
              <a:ext uri="{FF2B5EF4-FFF2-40B4-BE49-F238E27FC236}">
                <a16:creationId xmlns:a16="http://schemas.microsoft.com/office/drawing/2014/main" id="{6B3DEB13-B07E-DF1D-9228-64E9DD5A10DE}"/>
              </a:ext>
            </a:extLst>
          </p:cNvPr>
          <p:cNvPicPr>
            <a:picLocks noChangeAspect="1"/>
          </p:cNvPicPr>
          <p:nvPr/>
        </p:nvPicPr>
        <p:blipFill>
          <a:blip r:embed="rId4"/>
          <a:srcRect t="2" b="76724"/>
          <a:stretch>
            <a:fillRect/>
          </a:stretch>
        </p:blipFill>
        <p:spPr>
          <a:xfrm>
            <a:off x="743433" y="5347954"/>
            <a:ext cx="2632072" cy="708029"/>
          </a:xfrm>
          <a:prstGeom prst="rect">
            <a:avLst/>
          </a:prstGeom>
          <a:noFill/>
          <a:ln cap="flat">
            <a:noFill/>
          </a:ln>
        </p:spPr>
      </p:pic>
      <p:sp>
        <p:nvSpPr>
          <p:cNvPr id="7" name="Zone de texte 2">
            <a:extLst>
              <a:ext uri="{FF2B5EF4-FFF2-40B4-BE49-F238E27FC236}">
                <a16:creationId xmlns:a16="http://schemas.microsoft.com/office/drawing/2014/main" id="{E8F9E074-16E8-D5A7-1FFA-CB24C888A12C}"/>
              </a:ext>
            </a:extLst>
          </p:cNvPr>
          <p:cNvSpPr txBox="1"/>
          <p:nvPr/>
        </p:nvSpPr>
        <p:spPr>
          <a:xfrm>
            <a:off x="152403" y="4430382"/>
            <a:ext cx="3840159" cy="91757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600" b="1" i="0" u="none" strike="noStrike" kern="1200" cap="none" spc="0" baseline="0" dirty="0">
                <a:solidFill>
                  <a:srgbClr val="000000"/>
                </a:solidFill>
                <a:uFillTx/>
                <a:latin typeface="Candara" pitchFamily="34"/>
                <a:ea typeface="Verdana" pitchFamily="34"/>
                <a:cs typeface="Verdana" pitchFamily="34"/>
              </a:rPr>
              <a:t>Laissez vos idées prendre leur envol.</a:t>
            </a:r>
            <a:endParaRPr lang="fr-FR" sz="1800" b="0" i="0" u="none" strike="noStrike" kern="1200" cap="none" spc="0" baseline="0" dirty="0">
              <a:solidFill>
                <a:srgbClr val="000000"/>
              </a:solidFill>
              <a:uFillTx/>
              <a:latin typeface="Arial" pitchFamily="34"/>
            </a:endParaRPr>
          </a:p>
        </p:txBody>
      </p:sp>
      <p:pic>
        <p:nvPicPr>
          <p:cNvPr id="8" name="Graphique 1">
            <a:extLst>
              <a:ext uri="{FF2B5EF4-FFF2-40B4-BE49-F238E27FC236}">
                <a16:creationId xmlns:a16="http://schemas.microsoft.com/office/drawing/2014/main" id="{6059CC61-87A6-2EA6-2A2E-387F00A04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4">
            <a:off x="1421611" y="2009772"/>
            <a:ext cx="1275716" cy="1020442"/>
          </a:xfrm>
          <a:prstGeom prst="rect">
            <a:avLst/>
          </a:prstGeom>
          <a:noFill/>
          <a:ln cap="flat">
            <a:noFill/>
          </a:ln>
        </p:spPr>
      </p:pic>
      <p:sp>
        <p:nvSpPr>
          <p:cNvPr id="9" name="Rectangle 5">
            <a:extLst>
              <a:ext uri="{FF2B5EF4-FFF2-40B4-BE49-F238E27FC236}">
                <a16:creationId xmlns:a16="http://schemas.microsoft.com/office/drawing/2014/main" id="{1F71697B-4090-79EC-16DB-01CD8C0509E4}"/>
              </a:ext>
            </a:extLst>
          </p:cNvPr>
          <p:cNvSpPr/>
          <p:nvPr/>
        </p:nvSpPr>
        <p:spPr>
          <a:xfrm>
            <a:off x="152403" y="152403"/>
            <a:ext cx="12191996" cy="457200"/>
          </a:xfrm>
          <a:prstGeom prst="rect">
            <a:avLst/>
          </a:prstGeom>
          <a:noFill/>
          <a:ln cap="flat">
            <a:noFill/>
            <a:prstDash val="solid"/>
          </a:ln>
        </p:spPr>
        <p:txBody>
          <a:bodyPr vert="horz" wrap="none" lIns="431660" tIns="1002987" rIns="431660" bIns="177741"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0" name="Rectangle 7">
            <a:extLst>
              <a:ext uri="{FF2B5EF4-FFF2-40B4-BE49-F238E27FC236}">
                <a16:creationId xmlns:a16="http://schemas.microsoft.com/office/drawing/2014/main" id="{CC9C51A3-0BCF-636A-A340-FB2657274ACA}"/>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1" name="Rectangle 9">
            <a:extLst>
              <a:ext uri="{FF2B5EF4-FFF2-40B4-BE49-F238E27FC236}">
                <a16:creationId xmlns:a16="http://schemas.microsoft.com/office/drawing/2014/main" id="{A34134B4-8255-8425-432D-826CE0EE7FED}"/>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2" name="Rectangle 10">
            <a:extLst>
              <a:ext uri="{FF2B5EF4-FFF2-40B4-BE49-F238E27FC236}">
                <a16:creationId xmlns:a16="http://schemas.microsoft.com/office/drawing/2014/main" id="{29E0005D-EED6-B97A-BF86-FBDD1EAD3A7C}"/>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a typeface="Verdana" pitchFamily="34"/>
              <a:cs typeface="Verdana"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br>
              <a:rPr lang="fr-FR" sz="1100" b="0" i="0" u="none" strike="noStrike" kern="1200" cap="none" spc="0" baseline="0">
                <a:solidFill>
                  <a:srgbClr val="000000"/>
                </a:solidFill>
                <a:uFillTx/>
                <a:latin typeface="Arial" pitchFamily="34"/>
                <a:ea typeface="Verdana" pitchFamily="34"/>
                <a:cs typeface="Verdana" pitchFamily="34"/>
              </a:rPr>
            </a:br>
            <a:endParaRPr lang="fr-FR" sz="1800" b="0" i="0" u="none" strike="noStrike" kern="1200" cap="none" spc="0" baseline="0">
              <a:solidFill>
                <a:srgbClr val="000000"/>
              </a:solidFill>
              <a:uFillTx/>
              <a:latin typeface="Arial" pitchFamily="34"/>
            </a:endParaRPr>
          </a:p>
        </p:txBody>
      </p:sp>
      <p:sp>
        <p:nvSpPr>
          <p:cNvPr id="13" name="ZoneTexte 15">
            <a:extLst>
              <a:ext uri="{FF2B5EF4-FFF2-40B4-BE49-F238E27FC236}">
                <a16:creationId xmlns:a16="http://schemas.microsoft.com/office/drawing/2014/main" id="{895F9D0A-D957-DE98-C497-14A1667C0FF8}"/>
              </a:ext>
            </a:extLst>
          </p:cNvPr>
          <p:cNvSpPr txBox="1"/>
          <p:nvPr/>
        </p:nvSpPr>
        <p:spPr>
          <a:xfrm>
            <a:off x="4939332" y="3206599"/>
            <a:ext cx="6697842"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0" cap="none" spc="0" baseline="0">
                <a:solidFill>
                  <a:srgbClr val="FFFFFF"/>
                </a:solidFill>
                <a:uFillTx/>
                <a:latin typeface="Calibri"/>
              </a:rPr>
              <a:t>Mon blog personnel : Passion pour les automobiles et les avions</a:t>
            </a:r>
            <a:endParaRPr lang="fr-FR" sz="2800" b="1" i="0" u="none" strike="noStrike" kern="1200" cap="none" spc="0" baseline="0">
              <a:solidFill>
                <a:srgbClr val="FFFFFF"/>
              </a:solidFill>
              <a:uFillTx/>
              <a:latin typeface="Candara" pitchFamily="34"/>
            </a:endParaRPr>
          </a:p>
        </p:txBody>
      </p:sp>
      <p:sp>
        <p:nvSpPr>
          <p:cNvPr id="14" name="Espace réservé du numéro de diapositive 13">
            <a:extLst>
              <a:ext uri="{FF2B5EF4-FFF2-40B4-BE49-F238E27FC236}">
                <a16:creationId xmlns:a16="http://schemas.microsoft.com/office/drawing/2014/main" id="{6E8B6561-3832-C636-1258-800AE70C9353}"/>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4C182CF-BA58-47B0-8091-7917CA23794F}" type="slidenum">
              <a:rPr/>
              <a:t>1</a:t>
            </a:fld>
            <a:endParaRPr lang="fr-FR" sz="1200" b="0" i="0" u="none" strike="noStrike" kern="1200" cap="none" spc="0" baseline="0">
              <a:solidFill>
                <a:srgbClr val="FFFFFF"/>
              </a:solidFill>
              <a:uFillTx/>
              <a:latin typeface="Calibri"/>
            </a:endParaRPr>
          </a:p>
        </p:txBody>
      </p:sp>
      <p:sp>
        <p:nvSpPr>
          <p:cNvPr id="15" name="ZoneTexte 14">
            <a:extLst>
              <a:ext uri="{FF2B5EF4-FFF2-40B4-BE49-F238E27FC236}">
                <a16:creationId xmlns:a16="http://schemas.microsoft.com/office/drawing/2014/main" id="{2C1DA48D-CE87-298C-5CDC-BC4CD6E06431}"/>
              </a:ext>
            </a:extLst>
          </p:cNvPr>
          <p:cNvSpPr txBox="1"/>
          <p:nvPr/>
        </p:nvSpPr>
        <p:spPr>
          <a:xfrm>
            <a:off x="3971385" y="6401046"/>
            <a:ext cx="349170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Calibri"/>
              </a:rPr>
              <a:t>	</a:t>
            </a:r>
            <a:r>
              <a:rPr lang="fr-FR" sz="1400" b="1" i="0" u="none" strike="noStrike" kern="1200" cap="none" spc="0" baseline="0">
                <a:solidFill>
                  <a:srgbClr val="FFFFFF"/>
                </a:solidFill>
                <a:uFillTx/>
                <a:latin typeface="Candara" pitchFamily="34"/>
                <a:ea typeface="Verdana" pitchFamily="34"/>
              </a:rPr>
              <a:t>Reis Fonseca Ruben </a:t>
            </a:r>
            <a:r>
              <a:rPr lang="fr-FR" sz="1400" b="1" i="0" u="none" strike="noStrike" kern="0" cap="none" spc="0" baseline="0">
                <a:solidFill>
                  <a:srgbClr val="FFFFFF"/>
                </a:solidFill>
                <a:uFillTx/>
                <a:latin typeface="Candara" pitchFamily="34"/>
                <a:ea typeface="Verdana" pitchFamily="34"/>
              </a:rPr>
              <a:t>| FSJS40</a:t>
            </a:r>
            <a:endParaRPr lang="fr-FR" sz="1400" b="1" i="0" u="none" strike="noStrike" kern="1200" cap="none" spc="0" baseline="0">
              <a:solidFill>
                <a:srgbClr val="FFFFFF"/>
              </a:solidFill>
              <a:uFillTx/>
              <a:latin typeface="Candara" pitchFamily="34"/>
              <a:ea typeface="Verdana" pitchFamily="34"/>
            </a:endParaRPr>
          </a:p>
        </p:txBody>
      </p:sp>
      <p:sp>
        <p:nvSpPr>
          <p:cNvPr id="16" name="ZoneTexte 15">
            <a:extLst>
              <a:ext uri="{FF2B5EF4-FFF2-40B4-BE49-F238E27FC236}">
                <a16:creationId xmlns:a16="http://schemas.microsoft.com/office/drawing/2014/main" id="{F079CE3E-61D6-62AB-E27C-F01414EE6AD3}"/>
              </a:ext>
            </a:extLst>
          </p:cNvPr>
          <p:cNvSpPr txBox="1"/>
          <p:nvPr/>
        </p:nvSpPr>
        <p:spPr>
          <a:xfrm>
            <a:off x="3971385" y="6142591"/>
            <a:ext cx="469283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Calibri"/>
              </a:rPr>
              <a:t>	</a:t>
            </a:r>
            <a:r>
              <a:rPr lang="fr-FR" sz="1400" b="1" i="0" u="none" strike="noStrike" kern="0" cap="none" spc="0" baseline="0">
                <a:solidFill>
                  <a:srgbClr val="FFFFFF"/>
                </a:solidFill>
                <a:uFillTx/>
                <a:latin typeface="Candara" pitchFamily="34"/>
                <a:ea typeface="Verdana" pitchFamily="34"/>
              </a:rPr>
              <a:t>Présentation pour la soutenance du 16/12/2024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pic>
        <p:nvPicPr>
          <p:cNvPr id="2" name="Image 4">
            <a:extLst>
              <a:ext uri="{FF2B5EF4-FFF2-40B4-BE49-F238E27FC236}">
                <a16:creationId xmlns:a16="http://schemas.microsoft.com/office/drawing/2014/main" id="{F078A204-11AE-A6F5-B355-E4B714B29FE9}"/>
              </a:ext>
            </a:extLst>
          </p:cNvPr>
          <p:cNvPicPr>
            <a:picLocks noChangeAspect="1"/>
          </p:cNvPicPr>
          <p:nvPr/>
        </p:nvPicPr>
        <p:blipFill>
          <a:blip r:embed="rId2"/>
          <a:srcRect l="1345" r="1876" b="1982"/>
          <a:stretch>
            <a:fillRect/>
          </a:stretch>
        </p:blipFill>
        <p:spPr>
          <a:xfrm>
            <a:off x="2087876" y="1531620"/>
            <a:ext cx="2697479" cy="4762496"/>
          </a:xfrm>
          <a:prstGeom prst="rect">
            <a:avLst/>
          </a:prstGeom>
          <a:noFill/>
          <a:ln cap="flat">
            <a:noFill/>
          </a:ln>
        </p:spPr>
      </p:pic>
      <p:sp>
        <p:nvSpPr>
          <p:cNvPr id="3" name="ZoneTexte 7">
            <a:extLst>
              <a:ext uri="{FF2B5EF4-FFF2-40B4-BE49-F238E27FC236}">
                <a16:creationId xmlns:a16="http://schemas.microsoft.com/office/drawing/2014/main" id="{2D2D9562-829F-6120-ED08-9ACD0DEF838F}"/>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pic>
        <p:nvPicPr>
          <p:cNvPr id="4" name="Image 9">
            <a:extLst>
              <a:ext uri="{FF2B5EF4-FFF2-40B4-BE49-F238E27FC236}">
                <a16:creationId xmlns:a16="http://schemas.microsoft.com/office/drawing/2014/main" id="{D2E2A200-AE10-63DE-1A66-87C1E9F03F71}"/>
              </a:ext>
            </a:extLst>
          </p:cNvPr>
          <p:cNvPicPr>
            <a:picLocks noChangeAspect="1"/>
          </p:cNvPicPr>
          <p:nvPr/>
        </p:nvPicPr>
        <p:blipFill>
          <a:blip r:embed="rId3"/>
          <a:stretch>
            <a:fillRect/>
          </a:stretch>
        </p:blipFill>
        <p:spPr>
          <a:xfrm>
            <a:off x="8161020" y="1531620"/>
            <a:ext cx="2759997" cy="4762496"/>
          </a:xfrm>
          <a:prstGeom prst="rect">
            <a:avLst/>
          </a:prstGeom>
          <a:noFill/>
          <a:ln cap="flat">
            <a:noFill/>
          </a:ln>
        </p:spPr>
      </p:pic>
      <p:pic>
        <p:nvPicPr>
          <p:cNvPr id="5" name="Image 11">
            <a:extLst>
              <a:ext uri="{FF2B5EF4-FFF2-40B4-BE49-F238E27FC236}">
                <a16:creationId xmlns:a16="http://schemas.microsoft.com/office/drawing/2014/main" id="{803B4DAF-38D6-7B3F-12F0-6DEF1D7A6961}"/>
              </a:ext>
            </a:extLst>
          </p:cNvPr>
          <p:cNvPicPr>
            <a:picLocks noChangeAspect="1"/>
          </p:cNvPicPr>
          <p:nvPr/>
        </p:nvPicPr>
        <p:blipFill>
          <a:blip r:embed="rId4"/>
          <a:stretch>
            <a:fillRect/>
          </a:stretch>
        </p:blipFill>
        <p:spPr>
          <a:xfrm>
            <a:off x="5071801" y="1530605"/>
            <a:ext cx="2759997" cy="4763009"/>
          </a:xfrm>
          <a:prstGeom prst="rect">
            <a:avLst/>
          </a:prstGeom>
          <a:noFill/>
          <a:ln cap="flat">
            <a:noFill/>
          </a:ln>
        </p:spPr>
      </p:pic>
      <p:sp>
        <p:nvSpPr>
          <p:cNvPr id="6" name="ZoneTexte 12">
            <a:extLst>
              <a:ext uri="{FF2B5EF4-FFF2-40B4-BE49-F238E27FC236}">
                <a16:creationId xmlns:a16="http://schemas.microsoft.com/office/drawing/2014/main" id="{5685336C-27E5-19C7-8AD4-8213539B9198}"/>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7" name="Triangle rectangle 13">
            <a:extLst>
              <a:ext uri="{FF2B5EF4-FFF2-40B4-BE49-F238E27FC236}">
                <a16:creationId xmlns:a16="http://schemas.microsoft.com/office/drawing/2014/main" id="{D35CC063-9B2C-C0B7-8F6C-A2FF6F3119D9}"/>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pic>
        <p:nvPicPr>
          <p:cNvPr id="2" name="Image 6">
            <a:extLst>
              <a:ext uri="{FF2B5EF4-FFF2-40B4-BE49-F238E27FC236}">
                <a16:creationId xmlns:a16="http://schemas.microsoft.com/office/drawing/2014/main" id="{64D292F0-D407-4B81-56C5-6F7042E46685}"/>
              </a:ext>
            </a:extLst>
          </p:cNvPr>
          <p:cNvPicPr>
            <a:picLocks noChangeAspect="1"/>
          </p:cNvPicPr>
          <p:nvPr/>
        </p:nvPicPr>
        <p:blipFill>
          <a:blip r:embed="rId2"/>
          <a:stretch>
            <a:fillRect/>
          </a:stretch>
        </p:blipFill>
        <p:spPr>
          <a:xfrm>
            <a:off x="1554306" y="1444038"/>
            <a:ext cx="3862242" cy="5096463"/>
          </a:xfrm>
          <a:prstGeom prst="rect">
            <a:avLst/>
          </a:prstGeom>
          <a:noFill/>
          <a:ln cap="flat">
            <a:noFill/>
          </a:ln>
        </p:spPr>
      </p:pic>
      <p:sp>
        <p:nvSpPr>
          <p:cNvPr id="3" name="ZoneTexte 5">
            <a:extLst>
              <a:ext uri="{FF2B5EF4-FFF2-40B4-BE49-F238E27FC236}">
                <a16:creationId xmlns:a16="http://schemas.microsoft.com/office/drawing/2014/main" id="{882A3F50-EAC0-1950-3050-DD7BD281124B}"/>
              </a:ext>
            </a:extLst>
          </p:cNvPr>
          <p:cNvSpPr txBox="1"/>
          <p:nvPr/>
        </p:nvSpPr>
        <p:spPr>
          <a:xfrm>
            <a:off x="533406" y="760213"/>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05454"/>
                </a:solidFill>
                <a:uFillTx/>
                <a:latin typeface="Candara" pitchFamily="34"/>
                <a:ea typeface="Verdana" pitchFamily="34"/>
                <a:cs typeface="Verdana" pitchFamily="34"/>
              </a:rPr>
              <a:t>Maquettes Tablette</a:t>
            </a:r>
            <a:endParaRPr lang="fr-FR" sz="2000" b="0" i="0" u="none" strike="noStrike" kern="1200" cap="none" spc="0" baseline="0">
              <a:solidFill>
                <a:srgbClr val="F05454"/>
              </a:solidFill>
              <a:uFillTx/>
              <a:latin typeface="Calibri"/>
            </a:endParaRPr>
          </a:p>
        </p:txBody>
      </p:sp>
      <p:sp>
        <p:nvSpPr>
          <p:cNvPr id="4" name="ZoneTexte 6">
            <a:extLst>
              <a:ext uri="{FF2B5EF4-FFF2-40B4-BE49-F238E27FC236}">
                <a16:creationId xmlns:a16="http://schemas.microsoft.com/office/drawing/2014/main" id="{CDB2C1E0-6D72-FB9E-86D1-7478E39D7914}"/>
              </a:ext>
            </a:extLst>
          </p:cNvPr>
          <p:cNvSpPr txBox="1"/>
          <p:nvPr/>
        </p:nvSpPr>
        <p:spPr>
          <a:xfrm>
            <a:off x="533406" y="298551"/>
            <a:ext cx="332231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0" cap="none" spc="0" baseline="0">
                <a:solidFill>
                  <a:srgbClr val="000000"/>
                </a:solidFill>
                <a:uFillTx/>
                <a:latin typeface="Candara" pitchFamily="34"/>
                <a:ea typeface="Verdana" pitchFamily="34"/>
              </a:rPr>
              <a:t>WIREFRAMES</a:t>
            </a:r>
          </a:p>
        </p:txBody>
      </p:sp>
      <p:sp>
        <p:nvSpPr>
          <p:cNvPr id="5" name="ZoneTexte 9">
            <a:extLst>
              <a:ext uri="{FF2B5EF4-FFF2-40B4-BE49-F238E27FC236}">
                <a16:creationId xmlns:a16="http://schemas.microsoft.com/office/drawing/2014/main" id="{2B43CF6E-2BF6-0198-75B3-51A05CF36ABE}"/>
              </a:ext>
            </a:extLst>
          </p:cNvPr>
          <p:cNvSpPr txBox="1"/>
          <p:nvPr/>
        </p:nvSpPr>
        <p:spPr>
          <a:xfrm>
            <a:off x="7524753" y="292306"/>
            <a:ext cx="4344305"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6" name="Triangle rectangle 15">
            <a:extLst>
              <a:ext uri="{FF2B5EF4-FFF2-40B4-BE49-F238E27FC236}">
                <a16:creationId xmlns:a16="http://schemas.microsoft.com/office/drawing/2014/main" id="{E9A97DAD-12A7-2124-E5E2-BEB7387E7D1B}"/>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7" name="Image 14">
            <a:extLst>
              <a:ext uri="{FF2B5EF4-FFF2-40B4-BE49-F238E27FC236}">
                <a16:creationId xmlns:a16="http://schemas.microsoft.com/office/drawing/2014/main" id="{029AE7AB-07FD-6727-C6B4-5BF0B809C4A7}"/>
              </a:ext>
            </a:extLst>
          </p:cNvPr>
          <p:cNvPicPr>
            <a:picLocks noChangeAspect="1"/>
          </p:cNvPicPr>
          <p:nvPr/>
        </p:nvPicPr>
        <p:blipFill>
          <a:blip r:embed="rId3"/>
          <a:stretch>
            <a:fillRect/>
          </a:stretch>
        </p:blipFill>
        <p:spPr>
          <a:xfrm>
            <a:off x="6006346" y="1444038"/>
            <a:ext cx="3914893" cy="5096463"/>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0288B6EA-DCFE-7323-4DD7-D8330574BCDD}"/>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426C65-FCB7-4B85-849A-0DFED1786BDF}" type="slidenum">
              <a:t>12</a:t>
            </a:fld>
            <a:endParaRPr lang="fr-FR" sz="1200" b="0" i="0" u="none" strike="noStrike" kern="1200" cap="none" spc="0" baseline="0">
              <a:solidFill>
                <a:srgbClr val="898989"/>
              </a:solidFill>
              <a:uFillTx/>
              <a:latin typeface="Calibri"/>
            </a:endParaRPr>
          </a:p>
        </p:txBody>
      </p:sp>
      <p:sp>
        <p:nvSpPr>
          <p:cNvPr id="3" name="ZoneTexte 5">
            <a:extLst>
              <a:ext uri="{FF2B5EF4-FFF2-40B4-BE49-F238E27FC236}">
                <a16:creationId xmlns:a16="http://schemas.microsoft.com/office/drawing/2014/main" id="{2C7B369C-9AC6-BB57-B7C6-562574C096EA}"/>
              </a:ext>
            </a:extLst>
          </p:cNvPr>
          <p:cNvSpPr txBox="1"/>
          <p:nvPr/>
        </p:nvSpPr>
        <p:spPr>
          <a:xfrm>
            <a:off x="533406" y="760213"/>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05454"/>
                </a:solidFill>
                <a:uFillTx/>
                <a:latin typeface="Candara" pitchFamily="34"/>
                <a:ea typeface="Verdana" pitchFamily="34"/>
                <a:cs typeface="Verdana" pitchFamily="34"/>
              </a:rPr>
              <a:t>Maquettes Ordinateur</a:t>
            </a:r>
            <a:endParaRPr lang="fr-FR" sz="2000" b="0" i="0" u="none" strike="noStrike" kern="1200" cap="none" spc="0" baseline="0">
              <a:solidFill>
                <a:srgbClr val="F05454"/>
              </a:solidFill>
              <a:uFillTx/>
              <a:latin typeface="Calibri"/>
            </a:endParaRPr>
          </a:p>
        </p:txBody>
      </p:sp>
      <p:sp>
        <p:nvSpPr>
          <p:cNvPr id="4" name="ZoneTexte 6">
            <a:extLst>
              <a:ext uri="{FF2B5EF4-FFF2-40B4-BE49-F238E27FC236}">
                <a16:creationId xmlns:a16="http://schemas.microsoft.com/office/drawing/2014/main" id="{2F12B25E-BC96-EA90-9805-3F3F36F90EE2}"/>
              </a:ext>
            </a:extLst>
          </p:cNvPr>
          <p:cNvSpPr txBox="1"/>
          <p:nvPr/>
        </p:nvSpPr>
        <p:spPr>
          <a:xfrm>
            <a:off x="533406" y="298551"/>
            <a:ext cx="332231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0" cap="none" spc="0" baseline="0">
                <a:solidFill>
                  <a:srgbClr val="000000"/>
                </a:solidFill>
                <a:uFillTx/>
                <a:latin typeface="Candara" pitchFamily="34"/>
                <a:ea typeface="Verdana" pitchFamily="34"/>
              </a:rPr>
              <a:t>WIREFRAMES</a:t>
            </a:r>
          </a:p>
        </p:txBody>
      </p:sp>
      <p:pic>
        <p:nvPicPr>
          <p:cNvPr id="5" name="Image 7">
            <a:extLst>
              <a:ext uri="{FF2B5EF4-FFF2-40B4-BE49-F238E27FC236}">
                <a16:creationId xmlns:a16="http://schemas.microsoft.com/office/drawing/2014/main" id="{F6CEF2DE-1EC4-02CB-5A26-55ABFE62F978}"/>
              </a:ext>
            </a:extLst>
          </p:cNvPr>
          <p:cNvPicPr>
            <a:picLocks noChangeAspect="1"/>
          </p:cNvPicPr>
          <p:nvPr/>
        </p:nvPicPr>
        <p:blipFill>
          <a:blip r:embed="rId2"/>
          <a:stretch>
            <a:fillRect/>
          </a:stretch>
        </p:blipFill>
        <p:spPr>
          <a:xfrm>
            <a:off x="608332" y="2149790"/>
            <a:ext cx="4908554" cy="3282952"/>
          </a:xfrm>
          <a:prstGeom prst="rect">
            <a:avLst/>
          </a:prstGeom>
          <a:noFill/>
          <a:ln cap="flat">
            <a:noFill/>
          </a:ln>
        </p:spPr>
      </p:pic>
      <p:pic>
        <p:nvPicPr>
          <p:cNvPr id="6" name="Image 8">
            <a:extLst>
              <a:ext uri="{FF2B5EF4-FFF2-40B4-BE49-F238E27FC236}">
                <a16:creationId xmlns:a16="http://schemas.microsoft.com/office/drawing/2014/main" id="{1E46A8E9-31EE-3ABA-7088-86E1CA7EE16A}"/>
              </a:ext>
            </a:extLst>
          </p:cNvPr>
          <p:cNvPicPr>
            <a:picLocks noChangeAspect="1"/>
          </p:cNvPicPr>
          <p:nvPr/>
        </p:nvPicPr>
        <p:blipFill>
          <a:blip r:embed="rId3"/>
          <a:stretch>
            <a:fillRect/>
          </a:stretch>
        </p:blipFill>
        <p:spPr>
          <a:xfrm>
            <a:off x="6620502" y="2149790"/>
            <a:ext cx="4759973" cy="3282952"/>
          </a:xfrm>
          <a:prstGeom prst="rect">
            <a:avLst/>
          </a:prstGeom>
          <a:noFill/>
          <a:ln cap="flat">
            <a:noFill/>
          </a:ln>
        </p:spPr>
      </p:pic>
      <p:pic>
        <p:nvPicPr>
          <p:cNvPr id="7" name="Image 9">
            <a:extLst>
              <a:ext uri="{FF2B5EF4-FFF2-40B4-BE49-F238E27FC236}">
                <a16:creationId xmlns:a16="http://schemas.microsoft.com/office/drawing/2014/main" id="{89D11935-69BE-A3B5-7DD8-01A849913E49}"/>
              </a:ext>
            </a:extLst>
          </p:cNvPr>
          <p:cNvPicPr>
            <a:picLocks noChangeAspect="1"/>
          </p:cNvPicPr>
          <p:nvPr/>
        </p:nvPicPr>
        <p:blipFill>
          <a:blip r:embed="rId4"/>
          <a:stretch>
            <a:fillRect/>
          </a:stretch>
        </p:blipFill>
        <p:spPr>
          <a:xfrm>
            <a:off x="227969" y="5271186"/>
            <a:ext cx="5654036" cy="161556"/>
          </a:xfrm>
          <a:prstGeom prst="rect">
            <a:avLst/>
          </a:prstGeom>
          <a:noFill/>
          <a:ln cap="flat">
            <a:noFill/>
          </a:ln>
        </p:spPr>
      </p:pic>
      <p:pic>
        <p:nvPicPr>
          <p:cNvPr id="8" name="Image 10">
            <a:extLst>
              <a:ext uri="{FF2B5EF4-FFF2-40B4-BE49-F238E27FC236}">
                <a16:creationId xmlns:a16="http://schemas.microsoft.com/office/drawing/2014/main" id="{CFFECFDF-EC3B-90A7-451E-15279DC42EB7}"/>
              </a:ext>
            </a:extLst>
          </p:cNvPr>
          <p:cNvPicPr>
            <a:picLocks noChangeAspect="1"/>
          </p:cNvPicPr>
          <p:nvPr/>
        </p:nvPicPr>
        <p:blipFill>
          <a:blip r:embed="rId4"/>
          <a:stretch>
            <a:fillRect/>
          </a:stretch>
        </p:blipFill>
        <p:spPr>
          <a:xfrm>
            <a:off x="6226807" y="5271186"/>
            <a:ext cx="5654036" cy="161556"/>
          </a:xfrm>
          <a:prstGeom prst="rect">
            <a:avLst/>
          </a:prstGeom>
          <a:noFill/>
          <a:ln cap="flat">
            <a:noFill/>
          </a:ln>
        </p:spPr>
      </p:pic>
      <p:sp>
        <p:nvSpPr>
          <p:cNvPr id="9" name="ZoneTexte 9">
            <a:extLst>
              <a:ext uri="{FF2B5EF4-FFF2-40B4-BE49-F238E27FC236}">
                <a16:creationId xmlns:a16="http://schemas.microsoft.com/office/drawing/2014/main" id="{28DB19B5-537F-CED0-7D9A-3F240D6C005F}"/>
              </a:ext>
            </a:extLst>
          </p:cNvPr>
          <p:cNvSpPr txBox="1"/>
          <p:nvPr/>
        </p:nvSpPr>
        <p:spPr>
          <a:xfrm>
            <a:off x="1325249" y="162199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d’accueil</a:t>
            </a:r>
          </a:p>
        </p:txBody>
      </p:sp>
      <p:sp>
        <p:nvSpPr>
          <p:cNvPr id="10" name="ZoneTexte 10">
            <a:extLst>
              <a:ext uri="{FF2B5EF4-FFF2-40B4-BE49-F238E27FC236}">
                <a16:creationId xmlns:a16="http://schemas.microsoft.com/office/drawing/2014/main" id="{BD126452-4350-DD2A-15BA-DA2488974D8B}"/>
              </a:ext>
            </a:extLst>
          </p:cNvPr>
          <p:cNvSpPr txBox="1"/>
          <p:nvPr/>
        </p:nvSpPr>
        <p:spPr>
          <a:xfrm>
            <a:off x="7325212" y="162199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d’un article</a:t>
            </a:r>
          </a:p>
        </p:txBody>
      </p:sp>
      <p:pic>
        <p:nvPicPr>
          <p:cNvPr id="11" name="Image 11">
            <a:extLst>
              <a:ext uri="{FF2B5EF4-FFF2-40B4-BE49-F238E27FC236}">
                <a16:creationId xmlns:a16="http://schemas.microsoft.com/office/drawing/2014/main" id="{3B22E0CF-B218-1426-1655-0DB2CF31A592}"/>
              </a:ext>
            </a:extLst>
          </p:cNvPr>
          <p:cNvPicPr>
            <a:picLocks noChangeAspect="1"/>
          </p:cNvPicPr>
          <p:nvPr/>
        </p:nvPicPr>
        <p:blipFill>
          <a:blip r:embed="rId5"/>
          <a:srcRect l="2425" r="1936"/>
          <a:stretch>
            <a:fillRect/>
          </a:stretch>
        </p:blipFill>
        <p:spPr>
          <a:xfrm>
            <a:off x="728977" y="2252843"/>
            <a:ext cx="4665982" cy="437019"/>
          </a:xfrm>
          <a:prstGeom prst="rect">
            <a:avLst/>
          </a:prstGeom>
          <a:noFill/>
          <a:ln cap="flat">
            <a:noFill/>
          </a:ln>
        </p:spPr>
      </p:pic>
      <p:cxnSp>
        <p:nvCxnSpPr>
          <p:cNvPr id="12" name="Connecteur droit 12">
            <a:extLst>
              <a:ext uri="{FF2B5EF4-FFF2-40B4-BE49-F238E27FC236}">
                <a16:creationId xmlns:a16="http://schemas.microsoft.com/office/drawing/2014/main" id="{ECEB8374-F11D-69F8-A180-C3AF803DB96F}"/>
              </a:ext>
            </a:extLst>
          </p:cNvPr>
          <p:cNvCxnSpPr/>
          <p:nvPr/>
        </p:nvCxnSpPr>
        <p:spPr>
          <a:xfrm>
            <a:off x="2033268" y="1991325"/>
            <a:ext cx="2057400" cy="0"/>
          </a:xfrm>
          <a:prstGeom prst="straightConnector1">
            <a:avLst/>
          </a:prstGeom>
          <a:noFill/>
          <a:ln w="28575" cap="flat">
            <a:solidFill>
              <a:srgbClr val="000000"/>
            </a:solidFill>
            <a:prstDash val="solid"/>
            <a:miter/>
          </a:ln>
        </p:spPr>
      </p:cxnSp>
      <p:cxnSp>
        <p:nvCxnSpPr>
          <p:cNvPr id="13" name="Connecteur droit 13">
            <a:extLst>
              <a:ext uri="{FF2B5EF4-FFF2-40B4-BE49-F238E27FC236}">
                <a16:creationId xmlns:a16="http://schemas.microsoft.com/office/drawing/2014/main" id="{87E73BA9-9C8E-9CA7-DEE4-827B1FFCE7A6}"/>
              </a:ext>
            </a:extLst>
          </p:cNvPr>
          <p:cNvCxnSpPr/>
          <p:nvPr/>
        </p:nvCxnSpPr>
        <p:spPr>
          <a:xfrm>
            <a:off x="8061963" y="1991325"/>
            <a:ext cx="2057400" cy="0"/>
          </a:xfrm>
          <a:prstGeom prst="straightConnector1">
            <a:avLst/>
          </a:prstGeom>
          <a:noFill/>
          <a:ln w="28575" cap="flat">
            <a:solidFill>
              <a:srgbClr val="000000"/>
            </a:solidFill>
            <a:prstDash val="solid"/>
            <a:miter/>
          </a:ln>
        </p:spPr>
      </p:cxnSp>
      <p:sp>
        <p:nvSpPr>
          <p:cNvPr id="14" name="ZoneTexte 14">
            <a:extLst>
              <a:ext uri="{FF2B5EF4-FFF2-40B4-BE49-F238E27FC236}">
                <a16:creationId xmlns:a16="http://schemas.microsoft.com/office/drawing/2014/main" id="{6D2D1FA5-8531-0179-6766-750F31172796}"/>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15" name="Triangle rectangle 15">
            <a:extLst>
              <a:ext uri="{FF2B5EF4-FFF2-40B4-BE49-F238E27FC236}">
                <a16:creationId xmlns:a16="http://schemas.microsoft.com/office/drawing/2014/main" id="{36B4D339-7622-A2D7-E2CF-804696F8AE0E}"/>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2" name="Image 4">
            <a:extLst>
              <a:ext uri="{FF2B5EF4-FFF2-40B4-BE49-F238E27FC236}">
                <a16:creationId xmlns:a16="http://schemas.microsoft.com/office/drawing/2014/main" id="{C7E36430-C8DF-6941-966D-77546A3153A2}"/>
              </a:ext>
            </a:extLst>
          </p:cNvPr>
          <p:cNvPicPr>
            <a:picLocks noChangeAspect="1"/>
          </p:cNvPicPr>
          <p:nvPr/>
        </p:nvPicPr>
        <p:blipFill>
          <a:blip r:embed="rId2"/>
          <a:stretch>
            <a:fillRect/>
          </a:stretch>
        </p:blipFill>
        <p:spPr>
          <a:xfrm>
            <a:off x="336554" y="3106738"/>
            <a:ext cx="5165774" cy="3461698"/>
          </a:xfrm>
          <a:prstGeom prst="rect">
            <a:avLst/>
          </a:prstGeom>
          <a:noFill/>
          <a:ln cap="flat">
            <a:noFill/>
          </a:ln>
        </p:spPr>
      </p:pic>
      <p:pic>
        <p:nvPicPr>
          <p:cNvPr id="3" name="Image 9">
            <a:extLst>
              <a:ext uri="{FF2B5EF4-FFF2-40B4-BE49-F238E27FC236}">
                <a16:creationId xmlns:a16="http://schemas.microsoft.com/office/drawing/2014/main" id="{2308B1CD-94F2-1302-0E5B-3C629D0FE1E1}"/>
              </a:ext>
            </a:extLst>
          </p:cNvPr>
          <p:cNvPicPr>
            <a:picLocks noChangeAspect="1"/>
          </p:cNvPicPr>
          <p:nvPr/>
        </p:nvPicPr>
        <p:blipFill>
          <a:blip r:embed="rId3"/>
          <a:stretch>
            <a:fillRect/>
          </a:stretch>
        </p:blipFill>
        <p:spPr>
          <a:xfrm>
            <a:off x="6191905" y="3685123"/>
            <a:ext cx="5935983" cy="169612"/>
          </a:xfrm>
          <a:prstGeom prst="rect">
            <a:avLst/>
          </a:prstGeom>
          <a:noFill/>
          <a:ln cap="flat">
            <a:noFill/>
          </a:ln>
        </p:spPr>
      </p:pic>
      <p:pic>
        <p:nvPicPr>
          <p:cNvPr id="4" name="Image 9">
            <a:extLst>
              <a:ext uri="{FF2B5EF4-FFF2-40B4-BE49-F238E27FC236}">
                <a16:creationId xmlns:a16="http://schemas.microsoft.com/office/drawing/2014/main" id="{FA26D24E-AD98-A736-902E-95F0AA501794}"/>
              </a:ext>
            </a:extLst>
          </p:cNvPr>
          <p:cNvPicPr>
            <a:picLocks noChangeAspect="1"/>
          </p:cNvPicPr>
          <p:nvPr/>
        </p:nvPicPr>
        <p:blipFill>
          <a:blip r:embed="rId3"/>
          <a:stretch>
            <a:fillRect/>
          </a:stretch>
        </p:blipFill>
        <p:spPr>
          <a:xfrm>
            <a:off x="99056" y="6404274"/>
            <a:ext cx="5745476" cy="164171"/>
          </a:xfrm>
          <a:prstGeom prst="rect">
            <a:avLst/>
          </a:prstGeom>
          <a:noFill/>
          <a:ln cap="flat">
            <a:noFill/>
          </a:ln>
        </p:spPr>
      </p:pic>
      <p:sp>
        <p:nvSpPr>
          <p:cNvPr id="5" name="ZoneTexte 7">
            <a:extLst>
              <a:ext uri="{FF2B5EF4-FFF2-40B4-BE49-F238E27FC236}">
                <a16:creationId xmlns:a16="http://schemas.microsoft.com/office/drawing/2014/main" id="{60043C82-A7E5-152E-F67E-B407C6751D95}"/>
              </a:ext>
            </a:extLst>
          </p:cNvPr>
          <p:cNvSpPr txBox="1"/>
          <p:nvPr/>
        </p:nvSpPr>
        <p:spPr>
          <a:xfrm>
            <a:off x="929002" y="239923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d’enregistrement</a:t>
            </a:r>
          </a:p>
        </p:txBody>
      </p:sp>
      <p:cxnSp>
        <p:nvCxnSpPr>
          <p:cNvPr id="6" name="Connecteur droit 8">
            <a:extLst>
              <a:ext uri="{FF2B5EF4-FFF2-40B4-BE49-F238E27FC236}">
                <a16:creationId xmlns:a16="http://schemas.microsoft.com/office/drawing/2014/main" id="{A6E552FF-CA73-BC1C-9CFE-A1B7C0685C3C}"/>
              </a:ext>
            </a:extLst>
          </p:cNvPr>
          <p:cNvCxnSpPr/>
          <p:nvPr/>
        </p:nvCxnSpPr>
        <p:spPr>
          <a:xfrm>
            <a:off x="1511302" y="2768565"/>
            <a:ext cx="2294887" cy="0"/>
          </a:xfrm>
          <a:prstGeom prst="straightConnector1">
            <a:avLst/>
          </a:prstGeom>
          <a:noFill/>
          <a:ln w="28575" cap="flat">
            <a:solidFill>
              <a:srgbClr val="000000"/>
            </a:solidFill>
            <a:prstDash val="solid"/>
            <a:miter/>
          </a:ln>
        </p:spPr>
      </p:cxnSp>
      <p:sp>
        <p:nvSpPr>
          <p:cNvPr id="7" name="ZoneTexte 9">
            <a:extLst>
              <a:ext uri="{FF2B5EF4-FFF2-40B4-BE49-F238E27FC236}">
                <a16:creationId xmlns:a16="http://schemas.microsoft.com/office/drawing/2014/main" id="{D6DEFFF6-82D0-7B07-3429-DF9FA3A658A5}"/>
              </a:ext>
            </a:extLst>
          </p:cNvPr>
          <p:cNvSpPr txBox="1"/>
          <p:nvPr/>
        </p:nvSpPr>
        <p:spPr>
          <a:xfrm>
            <a:off x="7657469" y="4029907"/>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de connexion</a:t>
            </a:r>
          </a:p>
        </p:txBody>
      </p:sp>
      <p:cxnSp>
        <p:nvCxnSpPr>
          <p:cNvPr id="8" name="Connecteur droit 10">
            <a:extLst>
              <a:ext uri="{FF2B5EF4-FFF2-40B4-BE49-F238E27FC236}">
                <a16:creationId xmlns:a16="http://schemas.microsoft.com/office/drawing/2014/main" id="{CBF2C51A-7B79-AF19-F981-FDD6B2C6E768}"/>
              </a:ext>
            </a:extLst>
          </p:cNvPr>
          <p:cNvCxnSpPr/>
          <p:nvPr/>
        </p:nvCxnSpPr>
        <p:spPr>
          <a:xfrm>
            <a:off x="8365488" y="4399242"/>
            <a:ext cx="2057400" cy="0"/>
          </a:xfrm>
          <a:prstGeom prst="straightConnector1">
            <a:avLst/>
          </a:prstGeom>
          <a:noFill/>
          <a:ln w="28575" cap="flat">
            <a:solidFill>
              <a:srgbClr val="000000"/>
            </a:solidFill>
            <a:prstDash val="solid"/>
            <a:miter/>
          </a:ln>
        </p:spPr>
      </p:cxnSp>
      <p:pic>
        <p:nvPicPr>
          <p:cNvPr id="9" name="Image 11">
            <a:extLst>
              <a:ext uri="{FF2B5EF4-FFF2-40B4-BE49-F238E27FC236}">
                <a16:creationId xmlns:a16="http://schemas.microsoft.com/office/drawing/2014/main" id="{0381C322-00E2-E976-36E4-E48BDC06DF89}"/>
              </a:ext>
            </a:extLst>
          </p:cNvPr>
          <p:cNvPicPr>
            <a:picLocks noChangeAspect="1"/>
          </p:cNvPicPr>
          <p:nvPr/>
        </p:nvPicPr>
        <p:blipFill>
          <a:blip r:embed="rId4"/>
          <a:stretch>
            <a:fillRect/>
          </a:stretch>
        </p:blipFill>
        <p:spPr>
          <a:xfrm>
            <a:off x="6595740" y="203133"/>
            <a:ext cx="5259701" cy="3566790"/>
          </a:xfrm>
          <a:prstGeom prst="rect">
            <a:avLst/>
          </a:prstGeom>
          <a:noFill/>
          <a:ln cap="flat">
            <a:noFill/>
          </a:ln>
        </p:spPr>
      </p:pic>
      <p:sp>
        <p:nvSpPr>
          <p:cNvPr id="10" name="ZoneTexte 13">
            <a:extLst>
              <a:ext uri="{FF2B5EF4-FFF2-40B4-BE49-F238E27FC236}">
                <a16:creationId xmlns:a16="http://schemas.microsoft.com/office/drawing/2014/main" id="{534A5990-1D54-9878-2EF7-8AEC4E661F61}"/>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11" name="Triangle rectangle 14">
            <a:extLst>
              <a:ext uri="{FF2B5EF4-FFF2-40B4-BE49-F238E27FC236}">
                <a16:creationId xmlns:a16="http://schemas.microsoft.com/office/drawing/2014/main" id="{B318E39D-3C73-8683-67BD-122A88181445}"/>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ZoneTexte 9">
            <a:extLst>
              <a:ext uri="{FF2B5EF4-FFF2-40B4-BE49-F238E27FC236}">
                <a16:creationId xmlns:a16="http://schemas.microsoft.com/office/drawing/2014/main" id="{5B14C094-2212-FAE8-E620-833D127F3AF2}"/>
              </a:ext>
            </a:extLst>
          </p:cNvPr>
          <p:cNvSpPr txBox="1"/>
          <p:nvPr/>
        </p:nvSpPr>
        <p:spPr>
          <a:xfrm>
            <a:off x="7386175" y="1356356"/>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Panel Statistiques</a:t>
            </a:r>
          </a:p>
        </p:txBody>
      </p:sp>
      <p:sp>
        <p:nvSpPr>
          <p:cNvPr id="3" name="ZoneTexte 10">
            <a:extLst>
              <a:ext uri="{FF2B5EF4-FFF2-40B4-BE49-F238E27FC236}">
                <a16:creationId xmlns:a16="http://schemas.microsoft.com/office/drawing/2014/main" id="{23855A2E-4FDC-4EC9-0A63-E10B10FB20D0}"/>
              </a:ext>
            </a:extLst>
          </p:cNvPr>
          <p:cNvSpPr txBox="1"/>
          <p:nvPr/>
        </p:nvSpPr>
        <p:spPr>
          <a:xfrm>
            <a:off x="1274938" y="1356356"/>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a:solidFill>
                  <a:srgbClr val="F05454"/>
                </a:solidFill>
                <a:uFillTx/>
                <a:latin typeface="Candera"/>
              </a:rPr>
              <a:t>CMS des articles</a:t>
            </a:r>
            <a:endParaRPr lang="fr-FR" sz="1800" b="1" i="0" u="none" strike="noStrike" kern="1200" cap="none" spc="0" baseline="0">
              <a:solidFill>
                <a:srgbClr val="F05454"/>
              </a:solidFill>
              <a:uFillTx/>
              <a:latin typeface="Candera"/>
            </a:endParaRPr>
          </a:p>
        </p:txBody>
      </p:sp>
      <p:cxnSp>
        <p:nvCxnSpPr>
          <p:cNvPr id="4" name="Connecteur droit 13">
            <a:extLst>
              <a:ext uri="{FF2B5EF4-FFF2-40B4-BE49-F238E27FC236}">
                <a16:creationId xmlns:a16="http://schemas.microsoft.com/office/drawing/2014/main" id="{2ABC229C-E021-E50C-40E9-30C3FA39D542}"/>
              </a:ext>
            </a:extLst>
          </p:cNvPr>
          <p:cNvCxnSpPr/>
          <p:nvPr/>
        </p:nvCxnSpPr>
        <p:spPr>
          <a:xfrm>
            <a:off x="1981203" y="1725692"/>
            <a:ext cx="2057400" cy="0"/>
          </a:xfrm>
          <a:prstGeom prst="straightConnector1">
            <a:avLst/>
          </a:prstGeom>
          <a:noFill/>
          <a:ln w="28575" cap="flat">
            <a:solidFill>
              <a:srgbClr val="000000"/>
            </a:solidFill>
            <a:prstDash val="solid"/>
            <a:miter/>
          </a:ln>
        </p:spPr>
      </p:cxnSp>
      <p:cxnSp>
        <p:nvCxnSpPr>
          <p:cNvPr id="5" name="Connecteur droit 15">
            <a:extLst>
              <a:ext uri="{FF2B5EF4-FFF2-40B4-BE49-F238E27FC236}">
                <a16:creationId xmlns:a16="http://schemas.microsoft.com/office/drawing/2014/main" id="{162B1A6A-C377-3921-4746-D71314C833DC}"/>
              </a:ext>
            </a:extLst>
          </p:cNvPr>
          <p:cNvCxnSpPr/>
          <p:nvPr/>
        </p:nvCxnSpPr>
        <p:spPr>
          <a:xfrm>
            <a:off x="8087218" y="1725692"/>
            <a:ext cx="2057400" cy="0"/>
          </a:xfrm>
          <a:prstGeom prst="straightConnector1">
            <a:avLst/>
          </a:prstGeom>
          <a:noFill/>
          <a:ln w="28575" cap="flat">
            <a:solidFill>
              <a:srgbClr val="000000"/>
            </a:solidFill>
            <a:prstDash val="solid"/>
            <a:miter/>
          </a:ln>
        </p:spPr>
      </p:cxnSp>
      <p:sp>
        <p:nvSpPr>
          <p:cNvPr id="6" name="ZoneTexte 16">
            <a:extLst>
              <a:ext uri="{FF2B5EF4-FFF2-40B4-BE49-F238E27FC236}">
                <a16:creationId xmlns:a16="http://schemas.microsoft.com/office/drawing/2014/main" id="{356E67C2-D1B4-D865-A031-E500A76AF8E9}"/>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7" name="Triangle rectangle 17">
            <a:extLst>
              <a:ext uri="{FF2B5EF4-FFF2-40B4-BE49-F238E27FC236}">
                <a16:creationId xmlns:a16="http://schemas.microsoft.com/office/drawing/2014/main" id="{21370EE0-A492-BFD9-0D3D-F609EF601101}"/>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21">
            <a:extLst>
              <a:ext uri="{FF2B5EF4-FFF2-40B4-BE49-F238E27FC236}">
                <a16:creationId xmlns:a16="http://schemas.microsoft.com/office/drawing/2014/main" id="{9F28AFEE-F86E-D0D7-E0D5-A7917A00AB1F}"/>
              </a:ext>
            </a:extLst>
          </p:cNvPr>
          <p:cNvPicPr>
            <a:picLocks noChangeAspect="1"/>
          </p:cNvPicPr>
          <p:nvPr/>
        </p:nvPicPr>
        <p:blipFill>
          <a:blip r:embed="rId2"/>
          <a:stretch>
            <a:fillRect/>
          </a:stretch>
        </p:blipFill>
        <p:spPr>
          <a:xfrm>
            <a:off x="190752" y="1932684"/>
            <a:ext cx="5767358" cy="3943386"/>
          </a:xfrm>
          <a:prstGeom prst="rect">
            <a:avLst/>
          </a:prstGeom>
          <a:noFill/>
          <a:ln cap="flat">
            <a:noFill/>
          </a:ln>
        </p:spPr>
      </p:pic>
      <p:pic>
        <p:nvPicPr>
          <p:cNvPr id="9" name="Image 30">
            <a:extLst>
              <a:ext uri="{FF2B5EF4-FFF2-40B4-BE49-F238E27FC236}">
                <a16:creationId xmlns:a16="http://schemas.microsoft.com/office/drawing/2014/main" id="{E0470C19-D5E2-A69E-1024-126569010E04}"/>
              </a:ext>
            </a:extLst>
          </p:cNvPr>
          <p:cNvPicPr>
            <a:picLocks noChangeAspect="1"/>
          </p:cNvPicPr>
          <p:nvPr/>
        </p:nvPicPr>
        <p:blipFill>
          <a:blip r:embed="rId3"/>
          <a:stretch>
            <a:fillRect/>
          </a:stretch>
        </p:blipFill>
        <p:spPr>
          <a:xfrm>
            <a:off x="5958102" y="1885950"/>
            <a:ext cx="5988551" cy="4067461"/>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1C7DD14E-D0A3-8282-F70F-51A0FC41D885}"/>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376D3D8-F6DA-47B8-9A96-6CE2EC2A70B9}" type="slidenum">
              <a:rPr/>
              <a:t>15</a:t>
            </a:fld>
            <a:endParaRPr lang="fr-FR" sz="1200" b="0" i="0" u="none" strike="noStrike" kern="1200" cap="none" spc="0" baseline="0">
              <a:solidFill>
                <a:srgbClr val="000000"/>
              </a:solidFill>
              <a:uFillTx/>
              <a:latin typeface="Calibri"/>
            </a:endParaRPr>
          </a:p>
        </p:txBody>
      </p:sp>
      <p:sp>
        <p:nvSpPr>
          <p:cNvPr id="3" name="Rectangle 10">
            <a:extLst>
              <a:ext uri="{FF2B5EF4-FFF2-40B4-BE49-F238E27FC236}">
                <a16:creationId xmlns:a16="http://schemas.microsoft.com/office/drawing/2014/main" id="{D563C0C8-9590-52EF-26E2-B30D2E80CB26}"/>
              </a:ext>
            </a:extLst>
          </p:cNvPr>
          <p:cNvSpPr/>
          <p:nvPr/>
        </p:nvSpPr>
        <p:spPr>
          <a:xfrm>
            <a:off x="170033" y="2512517"/>
            <a:ext cx="3299466" cy="1417320"/>
          </a:xfrm>
          <a:prstGeom prst="rect">
            <a:avLst/>
          </a:prstGeom>
          <a:solidFill>
            <a:srgbClr val="F05454"/>
          </a:solidFill>
          <a:ln w="38103"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chemeClr val="bg1"/>
                </a:solidFill>
                <a:uFillTx/>
                <a:latin typeface="Candara" pitchFamily="34"/>
                <a:ea typeface="Verdana" pitchFamily="34"/>
                <a:cs typeface="Verdana" pitchFamily="34"/>
              </a:rPr>
              <a:t>5 - Modèle Conceptuel de Données (MCD) BlogSpace </a:t>
            </a:r>
            <a:endParaRPr lang="fr-FR" sz="1800" b="0" i="0" u="none" strike="noStrike" kern="1200" cap="none" spc="0" baseline="0" dirty="0">
              <a:solidFill>
                <a:schemeClr val="bg1"/>
              </a:solidFill>
              <a:uFillTx/>
              <a:latin typeface="Calibri"/>
            </a:endParaRPr>
          </a:p>
        </p:txBody>
      </p:sp>
      <p:cxnSp>
        <p:nvCxnSpPr>
          <p:cNvPr id="4" name="Connecteur droit 12">
            <a:extLst>
              <a:ext uri="{FF2B5EF4-FFF2-40B4-BE49-F238E27FC236}">
                <a16:creationId xmlns:a16="http://schemas.microsoft.com/office/drawing/2014/main" id="{1F9520EC-849F-BD44-E3A4-FD39EA3CBFA2}"/>
              </a:ext>
            </a:extLst>
          </p:cNvPr>
          <p:cNvCxnSpPr>
            <a:cxnSpLocks/>
          </p:cNvCxnSpPr>
          <p:nvPr/>
        </p:nvCxnSpPr>
        <p:spPr>
          <a:xfrm flipV="1">
            <a:off x="1615010" y="1166499"/>
            <a:ext cx="0" cy="1346018"/>
          </a:xfrm>
          <a:prstGeom prst="straightConnector1">
            <a:avLst/>
          </a:prstGeom>
          <a:noFill/>
          <a:ln w="47621" cap="flat">
            <a:solidFill>
              <a:srgbClr val="F05454"/>
            </a:solidFill>
            <a:prstDash val="solid"/>
            <a:miter/>
          </a:ln>
        </p:spPr>
      </p:cxnSp>
      <p:cxnSp>
        <p:nvCxnSpPr>
          <p:cNvPr id="5" name="Connecteur droit 13">
            <a:extLst>
              <a:ext uri="{FF2B5EF4-FFF2-40B4-BE49-F238E27FC236}">
                <a16:creationId xmlns:a16="http://schemas.microsoft.com/office/drawing/2014/main" id="{88BAD704-B02C-03F0-5EF4-E692E3CFCA4E}"/>
              </a:ext>
            </a:extLst>
          </p:cNvPr>
          <p:cNvCxnSpPr>
            <a:cxnSpLocks/>
          </p:cNvCxnSpPr>
          <p:nvPr/>
        </p:nvCxnSpPr>
        <p:spPr>
          <a:xfrm>
            <a:off x="1615010" y="1166499"/>
            <a:ext cx="2024522" cy="11188"/>
          </a:xfrm>
          <a:prstGeom prst="straightConnector1">
            <a:avLst/>
          </a:prstGeom>
          <a:noFill/>
          <a:ln w="47621" cap="flat">
            <a:solidFill>
              <a:srgbClr val="F05454"/>
            </a:solidFill>
            <a:prstDash val="solid"/>
            <a:miter/>
          </a:ln>
        </p:spPr>
      </p:cxnSp>
      <p:pic>
        <p:nvPicPr>
          <p:cNvPr id="8" name="Image 10">
            <a:extLst>
              <a:ext uri="{FF2B5EF4-FFF2-40B4-BE49-F238E27FC236}">
                <a16:creationId xmlns:a16="http://schemas.microsoft.com/office/drawing/2014/main" id="{8F0720F5-2B3D-26E9-BBB3-3BD20BF18281}"/>
              </a:ext>
            </a:extLst>
          </p:cNvPr>
          <p:cNvPicPr>
            <a:picLocks noChangeAspect="1"/>
          </p:cNvPicPr>
          <p:nvPr/>
        </p:nvPicPr>
        <p:blipFill>
          <a:blip r:embed="rId3"/>
          <a:stretch>
            <a:fillRect/>
          </a:stretch>
        </p:blipFill>
        <p:spPr>
          <a:xfrm>
            <a:off x="3639532" y="282160"/>
            <a:ext cx="8282101" cy="5925811"/>
          </a:xfrm>
          <a:prstGeom prst="rect">
            <a:avLst/>
          </a:prstGeom>
          <a:noFill/>
          <a:ln w="44448" cap="flat">
            <a:solidFill>
              <a:srgbClr val="F05454"/>
            </a:solidFill>
            <a:prstDash val="solid"/>
            <a:miter/>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778FF80C-659B-16D2-5D90-F394CA1EBDAD}"/>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759F1C9-F6D1-4F42-96AA-E4681D478393}" type="slidenum">
              <a:rPr/>
              <a:t>16</a:t>
            </a:fld>
            <a:endParaRPr lang="fr-FR" sz="1200" b="0" i="0" u="none" strike="noStrike" kern="1200" cap="none" spc="0" baseline="0">
              <a:solidFill>
                <a:srgbClr val="000000"/>
              </a:solidFill>
              <a:uFillTx/>
              <a:latin typeface="Calibri"/>
            </a:endParaRPr>
          </a:p>
        </p:txBody>
      </p:sp>
      <p:sp>
        <p:nvSpPr>
          <p:cNvPr id="3" name="Rectangle 1">
            <a:extLst>
              <a:ext uri="{FF2B5EF4-FFF2-40B4-BE49-F238E27FC236}">
                <a16:creationId xmlns:a16="http://schemas.microsoft.com/office/drawing/2014/main" id="{B3C24B56-4C0A-DBAF-386D-7A22C5CE1563}"/>
              </a:ext>
            </a:extLst>
          </p:cNvPr>
          <p:cNvSpPr/>
          <p:nvPr/>
        </p:nvSpPr>
        <p:spPr>
          <a:xfrm>
            <a:off x="-55374866" y="1750728"/>
            <a:ext cx="141777838" cy="584777"/>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A53010"/>
                </a:solidFill>
                <a:uFillTx/>
                <a:latin typeface="Candara" pitchFamily="34"/>
                <a:ea typeface="Verdana" pitchFamily="34"/>
                <a:cs typeface="Verdana" pitchFamily="34"/>
              </a:rPr>
              <a:t>Récapitulatif des Relations</a:t>
            </a:r>
            <a:endParaRPr lang="fr-FR"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Arial" pitchFamily="34"/>
            </a:endParaRPr>
          </a:p>
        </p:txBody>
      </p:sp>
      <p:sp>
        <p:nvSpPr>
          <p:cNvPr id="4" name="Rectangle 10">
            <a:extLst>
              <a:ext uri="{FF2B5EF4-FFF2-40B4-BE49-F238E27FC236}">
                <a16:creationId xmlns:a16="http://schemas.microsoft.com/office/drawing/2014/main" id="{6F79A830-7532-C852-8D77-0953566B9FC9}"/>
              </a:ext>
            </a:extLst>
          </p:cNvPr>
          <p:cNvSpPr/>
          <p:nvPr/>
        </p:nvSpPr>
        <p:spPr>
          <a:xfrm>
            <a:off x="8428994" y="2720339"/>
            <a:ext cx="3299466" cy="1417320"/>
          </a:xfrm>
          <a:prstGeom prst="rect">
            <a:avLst/>
          </a:prstGeom>
          <a:solidFill>
            <a:srgbClr val="FFFFFF"/>
          </a:solidFill>
          <a:ln w="38103"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MODÈLE LOGIQUE DE DONNÉES (MLD) BlogSpace </a:t>
            </a:r>
            <a:endParaRPr lang="fr-FR" sz="1800" b="0" i="0" u="none" strike="noStrike" kern="1200" cap="none" spc="0" baseline="0" dirty="0">
              <a:solidFill>
                <a:srgbClr val="000000"/>
              </a:solidFill>
              <a:uFillTx/>
              <a:latin typeface="Calibri"/>
            </a:endParaRPr>
          </a:p>
        </p:txBody>
      </p:sp>
      <p:cxnSp>
        <p:nvCxnSpPr>
          <p:cNvPr id="5" name="Connecteur droit 12">
            <a:extLst>
              <a:ext uri="{FF2B5EF4-FFF2-40B4-BE49-F238E27FC236}">
                <a16:creationId xmlns:a16="http://schemas.microsoft.com/office/drawing/2014/main" id="{55B4EF7F-39C3-45E5-1404-720FAF1F301D}"/>
              </a:ext>
            </a:extLst>
          </p:cNvPr>
          <p:cNvCxnSpPr>
            <a:cxnSpLocks/>
          </p:cNvCxnSpPr>
          <p:nvPr/>
        </p:nvCxnSpPr>
        <p:spPr>
          <a:xfrm>
            <a:off x="7868924" y="3429000"/>
            <a:ext cx="560070" cy="0"/>
          </a:xfrm>
          <a:prstGeom prst="straightConnector1">
            <a:avLst/>
          </a:prstGeom>
          <a:noFill/>
          <a:ln w="47621" cap="flat">
            <a:solidFill>
              <a:srgbClr val="F05454"/>
            </a:solidFill>
            <a:prstDash val="solid"/>
            <a:miter/>
          </a:ln>
        </p:spPr>
      </p:cxnSp>
      <p:cxnSp>
        <p:nvCxnSpPr>
          <p:cNvPr id="6" name="Connecteur droit 13">
            <a:extLst>
              <a:ext uri="{FF2B5EF4-FFF2-40B4-BE49-F238E27FC236}">
                <a16:creationId xmlns:a16="http://schemas.microsoft.com/office/drawing/2014/main" id="{D40E4CD4-20C7-FA9B-5939-1595B1276180}"/>
              </a:ext>
            </a:extLst>
          </p:cNvPr>
          <p:cNvCxnSpPr/>
          <p:nvPr/>
        </p:nvCxnSpPr>
        <p:spPr>
          <a:xfrm>
            <a:off x="11728451" y="3375663"/>
            <a:ext cx="463545" cy="0"/>
          </a:xfrm>
          <a:prstGeom prst="straightConnector1">
            <a:avLst/>
          </a:prstGeom>
          <a:noFill/>
          <a:ln w="47621" cap="flat">
            <a:solidFill>
              <a:srgbClr val="F05454"/>
            </a:solidFill>
            <a:prstDash val="solid"/>
            <a:miter/>
          </a:ln>
        </p:spPr>
      </p:cxnSp>
      <p:pic>
        <p:nvPicPr>
          <p:cNvPr id="7" name="Image 9">
            <a:extLst>
              <a:ext uri="{FF2B5EF4-FFF2-40B4-BE49-F238E27FC236}">
                <a16:creationId xmlns:a16="http://schemas.microsoft.com/office/drawing/2014/main" id="{69210456-669A-4E05-7D3B-FB7963C44CF6}"/>
              </a:ext>
            </a:extLst>
          </p:cNvPr>
          <p:cNvPicPr>
            <a:picLocks noChangeAspect="1"/>
          </p:cNvPicPr>
          <p:nvPr/>
        </p:nvPicPr>
        <p:blipFill>
          <a:blip r:embed="rId3"/>
          <a:stretch>
            <a:fillRect/>
          </a:stretch>
        </p:blipFill>
        <p:spPr>
          <a:xfrm>
            <a:off x="463536" y="613086"/>
            <a:ext cx="7372139" cy="5525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B3D3C939-D4B1-819F-5951-D16330B1EBA1}"/>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(Backend)</a:t>
            </a:r>
            <a:endParaRPr lang="fr-FR" sz="3600" b="0" i="0" u="none" strike="noStrike" kern="1200" cap="none" spc="0" baseline="0" dirty="0">
              <a:solidFill>
                <a:schemeClr val="bg1"/>
              </a:solidFill>
              <a:uFillTx/>
              <a:latin typeface="Calibri"/>
            </a:endParaRPr>
          </a:p>
        </p:txBody>
      </p:sp>
      <p:pic>
        <p:nvPicPr>
          <p:cNvPr id="3" name="Image 2">
            <a:extLst>
              <a:ext uri="{FF2B5EF4-FFF2-40B4-BE49-F238E27FC236}">
                <a16:creationId xmlns:a16="http://schemas.microsoft.com/office/drawing/2014/main" id="{34F34DEA-D1FC-31A7-BD9C-9FF7A7E11222}"/>
              </a:ext>
            </a:extLst>
          </p:cNvPr>
          <p:cNvPicPr>
            <a:picLocks noChangeAspect="1"/>
          </p:cNvPicPr>
          <p:nvPr/>
        </p:nvPicPr>
        <p:blipFill>
          <a:blip r:embed="rId2"/>
          <a:stretch>
            <a:fillRect/>
          </a:stretch>
        </p:blipFill>
        <p:spPr>
          <a:xfrm>
            <a:off x="656575" y="1662112"/>
            <a:ext cx="4007338" cy="4651375"/>
          </a:xfrm>
          <a:prstGeom prst="rect">
            <a:avLst/>
          </a:prstGeom>
        </p:spPr>
      </p:pic>
      <p:sp>
        <p:nvSpPr>
          <p:cNvPr id="5" name="ZoneTexte 4">
            <a:extLst>
              <a:ext uri="{FF2B5EF4-FFF2-40B4-BE49-F238E27FC236}">
                <a16:creationId xmlns:a16="http://schemas.microsoft.com/office/drawing/2014/main" id="{619E37BB-C1AD-44A8-C5A7-CC21E764EF57}"/>
              </a:ext>
            </a:extLst>
          </p:cNvPr>
          <p:cNvSpPr txBox="1"/>
          <p:nvPr/>
        </p:nvSpPr>
        <p:spPr>
          <a:xfrm>
            <a:off x="4740091" y="1517296"/>
            <a:ext cx="4191000" cy="1477328"/>
          </a:xfrm>
          <a:prstGeom prst="rect">
            <a:avLst/>
          </a:prstGeom>
          <a:noFill/>
        </p:spPr>
        <p:txBody>
          <a:bodyPr wrap="square" rtlCol="0">
            <a:spAutoFit/>
          </a:bodyPr>
          <a:lstStyle/>
          <a:p>
            <a:r>
              <a:rPr lang="fr-FR" b="1" dirty="0"/>
              <a:t>Configuration serveur : </a:t>
            </a:r>
            <a:r>
              <a:rPr lang="fr-FR" b="1" dirty="0">
                <a:solidFill>
                  <a:srgbClr val="F05454"/>
                </a:solidFill>
              </a:rPr>
              <a:t>SERVER.JS</a:t>
            </a:r>
          </a:p>
          <a:p>
            <a:pPr marL="285750" indent="-285750">
              <a:buFontTx/>
              <a:buChar char="-"/>
            </a:pPr>
            <a:r>
              <a:rPr lang="fr-FR" dirty="0"/>
              <a:t>gestion des sessions, </a:t>
            </a:r>
          </a:p>
          <a:p>
            <a:pPr marL="285750" indent="-285750">
              <a:buFontTx/>
              <a:buChar char="-"/>
            </a:pPr>
            <a:r>
              <a:rPr lang="fr-FR" dirty="0"/>
              <a:t>les requêtes CORS</a:t>
            </a:r>
          </a:p>
          <a:p>
            <a:pPr marL="285750" indent="-285750">
              <a:buFontTx/>
              <a:buChar char="-"/>
            </a:pPr>
            <a:r>
              <a:rPr lang="fr-FR" dirty="0"/>
              <a:t>la connexion à une base de données MySQL</a:t>
            </a:r>
          </a:p>
        </p:txBody>
      </p:sp>
      <p:sp>
        <p:nvSpPr>
          <p:cNvPr id="6" name="Rectangle 5">
            <a:extLst>
              <a:ext uri="{FF2B5EF4-FFF2-40B4-BE49-F238E27FC236}">
                <a16:creationId xmlns:a16="http://schemas.microsoft.com/office/drawing/2014/main" id="{268715A1-8DA9-80EC-19D6-50E281EC715B}"/>
              </a:ext>
            </a:extLst>
          </p:cNvPr>
          <p:cNvSpPr/>
          <p:nvPr/>
        </p:nvSpPr>
        <p:spPr>
          <a:xfrm>
            <a:off x="701025" y="3182077"/>
            <a:ext cx="3661425" cy="8939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5C7182E4-D3C2-E06C-5D0D-7824907AF43A}"/>
              </a:ext>
            </a:extLst>
          </p:cNvPr>
          <p:cNvCxnSpPr>
            <a:cxnSpLocks/>
          </p:cNvCxnSpPr>
          <p:nvPr/>
        </p:nvCxnSpPr>
        <p:spPr>
          <a:xfrm flipV="1">
            <a:off x="4354432" y="2355850"/>
            <a:ext cx="789068" cy="8262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B00A9DC-43C5-C19B-9599-6AAF91900BD9}"/>
              </a:ext>
            </a:extLst>
          </p:cNvPr>
          <p:cNvSpPr/>
          <p:nvPr/>
        </p:nvSpPr>
        <p:spPr>
          <a:xfrm>
            <a:off x="701025" y="2677388"/>
            <a:ext cx="2918475" cy="2571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091FD9E-7A81-9C95-8A74-06BAB93E55D6}"/>
              </a:ext>
            </a:extLst>
          </p:cNvPr>
          <p:cNvCxnSpPr>
            <a:cxnSpLocks/>
          </p:cNvCxnSpPr>
          <p:nvPr/>
        </p:nvCxnSpPr>
        <p:spPr>
          <a:xfrm flipV="1">
            <a:off x="3619500" y="2001700"/>
            <a:ext cx="1473200" cy="6756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50E3D95-AA04-15DF-967C-2975CD04D8E3}"/>
              </a:ext>
            </a:extLst>
          </p:cNvPr>
          <p:cNvSpPr/>
          <p:nvPr/>
        </p:nvSpPr>
        <p:spPr>
          <a:xfrm>
            <a:off x="701025" y="4273550"/>
            <a:ext cx="2981975" cy="196215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 en angle 17">
            <a:extLst>
              <a:ext uri="{FF2B5EF4-FFF2-40B4-BE49-F238E27FC236}">
                <a16:creationId xmlns:a16="http://schemas.microsoft.com/office/drawing/2014/main" id="{718F70FA-63E6-FAA1-041A-003965EF8DDF}"/>
              </a:ext>
            </a:extLst>
          </p:cNvPr>
          <p:cNvCxnSpPr>
            <a:cxnSpLocks/>
          </p:cNvCxnSpPr>
          <p:nvPr/>
        </p:nvCxnSpPr>
        <p:spPr>
          <a:xfrm flipV="1">
            <a:off x="3677976" y="3031144"/>
            <a:ext cx="1953148" cy="1246566"/>
          </a:xfrm>
          <a:prstGeom prst="bentConnector3">
            <a:avLst>
              <a:gd name="adj1" fmla="val 9974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3D634269-2F30-BE33-81D9-D4390832894C}"/>
              </a:ext>
            </a:extLst>
          </p:cNvPr>
          <p:cNvPicPr>
            <a:picLocks noChangeAspect="1"/>
          </p:cNvPicPr>
          <p:nvPr/>
        </p:nvPicPr>
        <p:blipFill>
          <a:blip r:embed="rId3"/>
          <a:stretch>
            <a:fillRect/>
          </a:stretch>
        </p:blipFill>
        <p:spPr>
          <a:xfrm>
            <a:off x="8877061" y="3028951"/>
            <a:ext cx="3314939" cy="3829050"/>
          </a:xfrm>
          <a:prstGeom prst="rect">
            <a:avLst/>
          </a:prstGeom>
        </p:spPr>
      </p:pic>
      <p:sp>
        <p:nvSpPr>
          <p:cNvPr id="27" name="ZoneTexte 26">
            <a:extLst>
              <a:ext uri="{FF2B5EF4-FFF2-40B4-BE49-F238E27FC236}">
                <a16:creationId xmlns:a16="http://schemas.microsoft.com/office/drawing/2014/main" id="{8DB1FC53-5E00-99A4-3E86-33CCFDB36B0F}"/>
              </a:ext>
            </a:extLst>
          </p:cNvPr>
          <p:cNvSpPr txBox="1"/>
          <p:nvPr/>
        </p:nvSpPr>
        <p:spPr>
          <a:xfrm>
            <a:off x="4876799" y="4339466"/>
            <a:ext cx="3782075" cy="1477328"/>
          </a:xfrm>
          <a:prstGeom prst="rect">
            <a:avLst/>
          </a:prstGeom>
          <a:noFill/>
        </p:spPr>
        <p:txBody>
          <a:bodyPr wrap="square">
            <a:spAutoFit/>
          </a:bodyPr>
          <a:lstStyle/>
          <a:p>
            <a:pPr marL="285750" indent="-285750">
              <a:buFontTx/>
              <a:buChar char="-"/>
            </a:pPr>
            <a:r>
              <a:rPr lang="fr-FR" dirty="0"/>
              <a:t>Middleware pour le parsing et les fichiers statiques (img…)</a:t>
            </a:r>
          </a:p>
          <a:p>
            <a:r>
              <a:rPr lang="fr-FR" dirty="0"/>
              <a:t>-    Middleware de session utilisateur</a:t>
            </a:r>
          </a:p>
          <a:p>
            <a:pPr marL="285750" indent="-285750">
              <a:buFontTx/>
              <a:buChar char="-"/>
            </a:pPr>
            <a:r>
              <a:rPr lang="fr-FR" dirty="0"/>
              <a:t>Configurations de routage pour une API</a:t>
            </a:r>
          </a:p>
        </p:txBody>
      </p:sp>
      <p:sp>
        <p:nvSpPr>
          <p:cNvPr id="28" name="Rectangle 27">
            <a:extLst>
              <a:ext uri="{FF2B5EF4-FFF2-40B4-BE49-F238E27FC236}">
                <a16:creationId xmlns:a16="http://schemas.microsoft.com/office/drawing/2014/main" id="{8529E9A9-956F-E7A9-7842-0EEC014E1DA9}"/>
              </a:ext>
            </a:extLst>
          </p:cNvPr>
          <p:cNvSpPr/>
          <p:nvPr/>
        </p:nvSpPr>
        <p:spPr>
          <a:xfrm>
            <a:off x="8871761" y="5702299"/>
            <a:ext cx="1529540" cy="22860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15F37170-E9B8-B75B-1058-418F47AF3F8F}"/>
              </a:ext>
            </a:extLst>
          </p:cNvPr>
          <p:cNvCxnSpPr>
            <a:cxnSpLocks/>
          </p:cNvCxnSpPr>
          <p:nvPr/>
        </p:nvCxnSpPr>
        <p:spPr>
          <a:xfrm flipH="1" flipV="1">
            <a:off x="6597650" y="5603868"/>
            <a:ext cx="2274110" cy="19685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2708F6-7D88-D063-E501-5462018381FD}"/>
              </a:ext>
            </a:extLst>
          </p:cNvPr>
          <p:cNvSpPr/>
          <p:nvPr/>
        </p:nvSpPr>
        <p:spPr>
          <a:xfrm>
            <a:off x="8931091" y="3929718"/>
            <a:ext cx="2467159" cy="173825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8C188D82-DCBC-94EB-7B44-4134CA8C1CEE}"/>
              </a:ext>
            </a:extLst>
          </p:cNvPr>
          <p:cNvCxnSpPr>
            <a:cxnSpLocks/>
          </p:cNvCxnSpPr>
          <p:nvPr/>
        </p:nvCxnSpPr>
        <p:spPr>
          <a:xfrm flipH="1">
            <a:off x="8528050" y="5099048"/>
            <a:ext cx="40304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ABF69E6-C365-2008-00B1-B9461497682E}"/>
              </a:ext>
            </a:extLst>
          </p:cNvPr>
          <p:cNvSpPr/>
          <p:nvPr/>
        </p:nvSpPr>
        <p:spPr>
          <a:xfrm>
            <a:off x="8871760" y="3106633"/>
            <a:ext cx="3097990" cy="680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avec flèche 38">
            <a:extLst>
              <a:ext uri="{FF2B5EF4-FFF2-40B4-BE49-F238E27FC236}">
                <a16:creationId xmlns:a16="http://schemas.microsoft.com/office/drawing/2014/main" id="{98BBF396-590E-90D0-CAD4-93C1E9AAB01C}"/>
              </a:ext>
            </a:extLst>
          </p:cNvPr>
          <p:cNvCxnSpPr>
            <a:cxnSpLocks/>
          </p:cNvCxnSpPr>
          <p:nvPr/>
        </p:nvCxnSpPr>
        <p:spPr>
          <a:xfrm flipH="1">
            <a:off x="8216900" y="3787608"/>
            <a:ext cx="654860" cy="6700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9D0A3532-0B9F-F732-5797-5948FEDD563F}"/>
              </a:ext>
            </a:extLst>
          </p:cNvPr>
          <p:cNvPicPr>
            <a:picLocks noChangeAspect="1"/>
          </p:cNvPicPr>
          <p:nvPr/>
        </p:nvPicPr>
        <p:blipFill>
          <a:blip r:embed="rId4"/>
          <a:stretch>
            <a:fillRect/>
          </a:stretch>
        </p:blipFill>
        <p:spPr>
          <a:xfrm>
            <a:off x="10302722" y="95763"/>
            <a:ext cx="1095528" cy="1286054"/>
          </a:xfrm>
          <a:prstGeom prst="rect">
            <a:avLst/>
          </a:prstGeom>
        </p:spPr>
      </p:pic>
    </p:spTree>
    <p:extLst>
      <p:ext uri="{BB962C8B-B14F-4D97-AF65-F5344CB8AC3E}">
        <p14:creationId xmlns:p14="http://schemas.microsoft.com/office/powerpoint/2010/main" val="2876685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BE715D4-14C8-1C58-9A68-2EEC7AC69047}"/>
              </a:ext>
            </a:extLst>
          </p:cNvPr>
          <p:cNvPicPr>
            <a:picLocks noChangeAspect="1"/>
          </p:cNvPicPr>
          <p:nvPr/>
        </p:nvPicPr>
        <p:blipFill>
          <a:blip r:embed="rId2"/>
          <a:srcRect r="24926"/>
          <a:stretch/>
        </p:blipFill>
        <p:spPr>
          <a:xfrm>
            <a:off x="1" y="2283556"/>
            <a:ext cx="1924050" cy="4454295"/>
          </a:xfrm>
          <a:prstGeom prst="rect">
            <a:avLst/>
          </a:prstGeom>
        </p:spPr>
      </p:pic>
      <p:sp>
        <p:nvSpPr>
          <p:cNvPr id="8" name="ZoneTexte 7">
            <a:extLst>
              <a:ext uri="{FF2B5EF4-FFF2-40B4-BE49-F238E27FC236}">
                <a16:creationId xmlns:a16="http://schemas.microsoft.com/office/drawing/2014/main" id="{0A42AD31-F629-DD44-8D66-E9564DA03C8B}"/>
              </a:ext>
            </a:extLst>
          </p:cNvPr>
          <p:cNvSpPr txBox="1"/>
          <p:nvPr/>
        </p:nvSpPr>
        <p:spPr>
          <a:xfrm>
            <a:off x="0" y="1820006"/>
            <a:ext cx="2051050"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rPr>
              <a:t>Gestion de manière modulaire des routes (</a:t>
            </a:r>
            <a:r>
              <a:rPr lang="fr-FR" sz="1100" b="1" i="1" dirty="0">
                <a:solidFill>
                  <a:srgbClr val="F05454"/>
                </a:solidFill>
              </a:rPr>
              <a:t>index.routes.js)</a:t>
            </a:r>
          </a:p>
        </p:txBody>
      </p:sp>
      <p:sp>
        <p:nvSpPr>
          <p:cNvPr id="11" name="Rectangle 10">
            <a:extLst>
              <a:ext uri="{FF2B5EF4-FFF2-40B4-BE49-F238E27FC236}">
                <a16:creationId xmlns:a16="http://schemas.microsoft.com/office/drawing/2014/main" id="{186586EC-D0FF-6B51-220E-66506AC9689A}"/>
              </a:ext>
            </a:extLst>
          </p:cNvPr>
          <p:cNvSpPr/>
          <p:nvPr/>
        </p:nvSpPr>
        <p:spPr>
          <a:xfrm>
            <a:off x="4346576" y="920781"/>
            <a:ext cx="2952750" cy="5833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MODEL</a:t>
            </a:r>
          </a:p>
        </p:txBody>
      </p:sp>
      <p:sp>
        <p:nvSpPr>
          <p:cNvPr id="12" name="Rectangle 11">
            <a:extLst>
              <a:ext uri="{FF2B5EF4-FFF2-40B4-BE49-F238E27FC236}">
                <a16:creationId xmlns:a16="http://schemas.microsoft.com/office/drawing/2014/main" id="{F8F4EA88-9D6E-1065-B7D1-4C22E2A0F2D1}"/>
              </a:ext>
            </a:extLst>
          </p:cNvPr>
          <p:cNvSpPr/>
          <p:nvPr/>
        </p:nvSpPr>
        <p:spPr>
          <a:xfrm>
            <a:off x="8280400" y="1166262"/>
            <a:ext cx="2952750" cy="583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CONTROLLER (CRUD)</a:t>
            </a:r>
          </a:p>
        </p:txBody>
      </p:sp>
      <p:sp>
        <p:nvSpPr>
          <p:cNvPr id="13" name="Rectangle 12">
            <a:extLst>
              <a:ext uri="{FF2B5EF4-FFF2-40B4-BE49-F238E27FC236}">
                <a16:creationId xmlns:a16="http://schemas.microsoft.com/office/drawing/2014/main" id="{7332A6C1-D4D4-2811-16BF-571C4A4DD7F9}"/>
              </a:ext>
            </a:extLst>
          </p:cNvPr>
          <p:cNvSpPr/>
          <p:nvPr/>
        </p:nvSpPr>
        <p:spPr>
          <a:xfrm>
            <a:off x="241300" y="1166262"/>
            <a:ext cx="2952750" cy="5833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ROUTER</a:t>
            </a:r>
          </a:p>
        </p:txBody>
      </p:sp>
      <p:sp>
        <p:nvSpPr>
          <p:cNvPr id="14" name="Rectangle 13">
            <a:extLst>
              <a:ext uri="{FF2B5EF4-FFF2-40B4-BE49-F238E27FC236}">
                <a16:creationId xmlns:a16="http://schemas.microsoft.com/office/drawing/2014/main" id="{FD453C41-CC9B-1825-35A0-D8F2F0BC19BD}"/>
              </a:ext>
            </a:extLst>
          </p:cNvPr>
          <p:cNvSpPr/>
          <p:nvPr/>
        </p:nvSpPr>
        <p:spPr>
          <a:xfrm>
            <a:off x="4768850" y="139700"/>
            <a:ext cx="21590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SRC</a:t>
            </a:r>
          </a:p>
        </p:txBody>
      </p:sp>
      <p:cxnSp>
        <p:nvCxnSpPr>
          <p:cNvPr id="16" name="Connecteur droit 15">
            <a:extLst>
              <a:ext uri="{FF2B5EF4-FFF2-40B4-BE49-F238E27FC236}">
                <a16:creationId xmlns:a16="http://schemas.microsoft.com/office/drawing/2014/main" id="{0375B65C-251D-BD4D-1D8E-2A96B99415BF}"/>
              </a:ext>
            </a:extLst>
          </p:cNvPr>
          <p:cNvCxnSpPr/>
          <p:nvPr/>
        </p:nvCxnSpPr>
        <p:spPr>
          <a:xfrm>
            <a:off x="6927850" y="393700"/>
            <a:ext cx="103505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575C017-E58C-6053-5B61-C8D2D444CA80}"/>
              </a:ext>
            </a:extLst>
          </p:cNvPr>
          <p:cNvSpPr/>
          <p:nvPr/>
        </p:nvSpPr>
        <p:spPr>
          <a:xfrm>
            <a:off x="7912100" y="225425"/>
            <a:ext cx="1670050" cy="33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Config</a:t>
            </a:r>
          </a:p>
        </p:txBody>
      </p:sp>
      <p:cxnSp>
        <p:nvCxnSpPr>
          <p:cNvPr id="18" name="Connecteur droit 17">
            <a:extLst>
              <a:ext uri="{FF2B5EF4-FFF2-40B4-BE49-F238E27FC236}">
                <a16:creationId xmlns:a16="http://schemas.microsoft.com/office/drawing/2014/main" id="{EED247F6-0CCB-1120-B9DA-0DF015C14362}"/>
              </a:ext>
            </a:extLst>
          </p:cNvPr>
          <p:cNvCxnSpPr>
            <a:cxnSpLocks/>
          </p:cNvCxnSpPr>
          <p:nvPr/>
        </p:nvCxnSpPr>
        <p:spPr>
          <a:xfrm>
            <a:off x="9582150" y="406400"/>
            <a:ext cx="39370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EB8ADA9-2DB2-569B-D4ED-7E1F3E864041}"/>
              </a:ext>
            </a:extLst>
          </p:cNvPr>
          <p:cNvSpPr/>
          <p:nvPr/>
        </p:nvSpPr>
        <p:spPr>
          <a:xfrm>
            <a:off x="9975850" y="258764"/>
            <a:ext cx="1409700" cy="2698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db.js</a:t>
            </a:r>
          </a:p>
        </p:txBody>
      </p:sp>
      <p:cxnSp>
        <p:nvCxnSpPr>
          <p:cNvPr id="22" name="Connecteur droit avec flèche 21">
            <a:extLst>
              <a:ext uri="{FF2B5EF4-FFF2-40B4-BE49-F238E27FC236}">
                <a16:creationId xmlns:a16="http://schemas.microsoft.com/office/drawing/2014/main" id="{BB86DB78-E800-EAB9-7833-0DC4A61EDF34}"/>
              </a:ext>
            </a:extLst>
          </p:cNvPr>
          <p:cNvCxnSpPr>
            <a:cxnSpLocks/>
            <a:stCxn id="14" idx="2"/>
          </p:cNvCxnSpPr>
          <p:nvPr/>
        </p:nvCxnSpPr>
        <p:spPr>
          <a:xfrm>
            <a:off x="5848350" y="647700"/>
            <a:ext cx="0" cy="25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 en angle 23">
            <a:extLst>
              <a:ext uri="{FF2B5EF4-FFF2-40B4-BE49-F238E27FC236}">
                <a16:creationId xmlns:a16="http://schemas.microsoft.com/office/drawing/2014/main" id="{CEBADA8F-93F7-2167-E271-05F0A8927E5B}"/>
              </a:ext>
            </a:extLst>
          </p:cNvPr>
          <p:cNvCxnSpPr>
            <a:cxnSpLocks/>
            <a:stCxn id="14" idx="1"/>
            <a:endCxn id="13" idx="0"/>
          </p:cNvCxnSpPr>
          <p:nvPr/>
        </p:nvCxnSpPr>
        <p:spPr>
          <a:xfrm rot="10800000" flipV="1">
            <a:off x="1717676" y="393700"/>
            <a:ext cx="3051175" cy="77256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eur : en angle 26">
            <a:extLst>
              <a:ext uri="{FF2B5EF4-FFF2-40B4-BE49-F238E27FC236}">
                <a16:creationId xmlns:a16="http://schemas.microsoft.com/office/drawing/2014/main" id="{E9B5E282-8E1B-E889-4B98-8DE838E44F7C}"/>
              </a:ext>
            </a:extLst>
          </p:cNvPr>
          <p:cNvCxnSpPr>
            <a:cxnSpLocks/>
            <a:endCxn id="12" idx="0"/>
          </p:cNvCxnSpPr>
          <p:nvPr/>
        </p:nvCxnSpPr>
        <p:spPr>
          <a:xfrm>
            <a:off x="6731000" y="647700"/>
            <a:ext cx="3025775" cy="51856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34" name="Image 33">
            <a:extLst>
              <a:ext uri="{FF2B5EF4-FFF2-40B4-BE49-F238E27FC236}">
                <a16:creationId xmlns:a16="http://schemas.microsoft.com/office/drawing/2014/main" id="{D2966089-28D6-F6E6-7469-AE7864D70C4C}"/>
              </a:ext>
            </a:extLst>
          </p:cNvPr>
          <p:cNvPicPr>
            <a:picLocks noChangeAspect="1"/>
          </p:cNvPicPr>
          <p:nvPr/>
        </p:nvPicPr>
        <p:blipFill>
          <a:blip r:embed="rId3"/>
          <a:srcRect r="37736"/>
          <a:stretch/>
        </p:blipFill>
        <p:spPr>
          <a:xfrm>
            <a:off x="4355462" y="2050296"/>
            <a:ext cx="3220722" cy="3430631"/>
          </a:xfrm>
          <a:prstGeom prst="rect">
            <a:avLst/>
          </a:prstGeom>
          <a:solidFill>
            <a:srgbClr val="FFFFFF"/>
          </a:solidFill>
          <a:ln>
            <a:noFill/>
          </a:ln>
          <a:effectLst>
            <a:outerShdw blurRad="190500" algn="tl" rotWithShape="0">
              <a:srgbClr val="000000">
                <a:alpha val="70000"/>
              </a:srgbClr>
            </a:outerShdw>
          </a:effectLst>
        </p:spPr>
      </p:pic>
      <p:pic>
        <p:nvPicPr>
          <p:cNvPr id="38" name="Image 37">
            <a:extLst>
              <a:ext uri="{FF2B5EF4-FFF2-40B4-BE49-F238E27FC236}">
                <a16:creationId xmlns:a16="http://schemas.microsoft.com/office/drawing/2014/main" id="{BB1E1E75-A95D-F9DA-937B-83734ED23566}"/>
              </a:ext>
            </a:extLst>
          </p:cNvPr>
          <p:cNvPicPr>
            <a:picLocks noChangeAspect="1"/>
          </p:cNvPicPr>
          <p:nvPr/>
        </p:nvPicPr>
        <p:blipFill>
          <a:blip r:embed="rId4"/>
          <a:stretch>
            <a:fillRect/>
          </a:stretch>
        </p:blipFill>
        <p:spPr>
          <a:xfrm>
            <a:off x="2020924" y="2574070"/>
            <a:ext cx="2018903" cy="2721344"/>
          </a:xfrm>
          <a:prstGeom prst="rect">
            <a:avLst/>
          </a:prstGeom>
          <a:ln w="31750">
            <a:solidFill>
              <a:schemeClr val="bg1"/>
            </a:solidFill>
          </a:ln>
          <a:effectLst>
            <a:outerShdw blurRad="292100" dist="139700" dir="2700000" algn="tl" rotWithShape="0">
              <a:srgbClr val="333333">
                <a:alpha val="65000"/>
              </a:srgbClr>
            </a:outerShdw>
          </a:effectLst>
        </p:spPr>
      </p:pic>
      <p:sp>
        <p:nvSpPr>
          <p:cNvPr id="41" name="ZoneTexte 40">
            <a:extLst>
              <a:ext uri="{FF2B5EF4-FFF2-40B4-BE49-F238E27FC236}">
                <a16:creationId xmlns:a16="http://schemas.microsoft.com/office/drawing/2014/main" id="{A9004EF1-B61C-E9E5-D7CE-BF216714A990}"/>
              </a:ext>
            </a:extLst>
          </p:cNvPr>
          <p:cNvSpPr txBox="1"/>
          <p:nvPr/>
        </p:nvSpPr>
        <p:spPr>
          <a:xfrm>
            <a:off x="2111359" y="1848419"/>
            <a:ext cx="1632107" cy="6001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rPr>
              <a:t>Router qui configure points d'entrée de l’API (</a:t>
            </a:r>
            <a:r>
              <a:rPr lang="fr-FR" sz="1100" b="1" i="1" dirty="0">
                <a:solidFill>
                  <a:srgbClr val="F05454"/>
                </a:solidFill>
              </a:rPr>
              <a:t>category.routes.js)</a:t>
            </a:r>
          </a:p>
        </p:txBody>
      </p:sp>
      <p:sp>
        <p:nvSpPr>
          <p:cNvPr id="42" name="ZoneTexte 41">
            <a:extLst>
              <a:ext uri="{FF2B5EF4-FFF2-40B4-BE49-F238E27FC236}">
                <a16:creationId xmlns:a16="http://schemas.microsoft.com/office/drawing/2014/main" id="{FA062D8C-8C25-80FF-3D41-86C9EE650DF6}"/>
              </a:ext>
            </a:extLst>
          </p:cNvPr>
          <p:cNvSpPr txBox="1"/>
          <p:nvPr/>
        </p:nvSpPr>
        <p:spPr>
          <a:xfrm>
            <a:off x="4576844" y="1561772"/>
            <a:ext cx="2629776"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latin typeface="Calibri" panose="020F0502020204030204" pitchFamily="34" charset="0"/>
                <a:ea typeface="Calibri" panose="020F0502020204030204" pitchFamily="34" charset="0"/>
                <a:cs typeface="Times New Roman" panose="02020603050405020304" pitchFamily="18" charset="0"/>
              </a:rPr>
              <a:t>C</a:t>
            </a:r>
            <a:r>
              <a:rPr lang="fr-FR" sz="1100" b="1" dirty="0">
                <a:solidFill>
                  <a:srgbClr val="F05454"/>
                </a:solidFill>
                <a:effectLst/>
                <a:latin typeface="Calibri" panose="020F0502020204030204" pitchFamily="34" charset="0"/>
                <a:ea typeface="Calibri" panose="020F0502020204030204" pitchFamily="34" charset="0"/>
                <a:cs typeface="Times New Roman" panose="02020603050405020304" pitchFamily="18" charset="0"/>
              </a:rPr>
              <a:t>lasse Catégorie avec les requêtes qui alimentera le Controller </a:t>
            </a:r>
            <a:r>
              <a:rPr lang="fr-FR" sz="1100" b="1" dirty="0">
                <a:solidFill>
                  <a:srgbClr val="F05454"/>
                </a:solidFill>
              </a:rPr>
              <a:t>(</a:t>
            </a:r>
            <a:r>
              <a:rPr lang="fr-FR" sz="1100" b="1" i="1" dirty="0">
                <a:solidFill>
                  <a:srgbClr val="F05454"/>
                </a:solidFill>
              </a:rPr>
              <a:t>category.js)</a:t>
            </a:r>
          </a:p>
        </p:txBody>
      </p:sp>
      <p:sp>
        <p:nvSpPr>
          <p:cNvPr id="43" name="ZoneTexte 42">
            <a:extLst>
              <a:ext uri="{FF2B5EF4-FFF2-40B4-BE49-F238E27FC236}">
                <a16:creationId xmlns:a16="http://schemas.microsoft.com/office/drawing/2014/main" id="{9B11E033-0291-4B4C-60FB-0C63916ADEDA}"/>
              </a:ext>
            </a:extLst>
          </p:cNvPr>
          <p:cNvSpPr txBox="1"/>
          <p:nvPr/>
        </p:nvSpPr>
        <p:spPr>
          <a:xfrm>
            <a:off x="8021290" y="1788704"/>
            <a:ext cx="628256" cy="261610"/>
          </a:xfrm>
          <a:prstGeom prst="rect">
            <a:avLst/>
          </a:prstGeom>
          <a:noFill/>
        </p:spPr>
        <p:txBody>
          <a:bodyPr wrap="square">
            <a:spAutoFit/>
          </a:bodyPr>
          <a:lstStyle/>
          <a:p>
            <a:r>
              <a:rPr lang="fr-FR" sz="1100" b="1" dirty="0">
                <a:solidFill>
                  <a:srgbClr val="F05454"/>
                </a:solidFill>
              </a:rPr>
              <a:t>Create</a:t>
            </a:r>
            <a:endParaRPr lang="fr-FR" sz="1100" b="1" i="1" dirty="0">
              <a:solidFill>
                <a:srgbClr val="F05454"/>
              </a:solidFill>
            </a:endParaRPr>
          </a:p>
        </p:txBody>
      </p:sp>
      <p:pic>
        <p:nvPicPr>
          <p:cNvPr id="45" name="Image 44">
            <a:extLst>
              <a:ext uri="{FF2B5EF4-FFF2-40B4-BE49-F238E27FC236}">
                <a16:creationId xmlns:a16="http://schemas.microsoft.com/office/drawing/2014/main" id="{40A7A522-3FCC-2352-F221-BF6ADAD06D72}"/>
              </a:ext>
            </a:extLst>
          </p:cNvPr>
          <p:cNvPicPr>
            <a:picLocks noChangeAspect="1"/>
          </p:cNvPicPr>
          <p:nvPr/>
        </p:nvPicPr>
        <p:blipFill>
          <a:blip r:embed="rId5"/>
          <a:stretch>
            <a:fillRect/>
          </a:stretch>
        </p:blipFill>
        <p:spPr>
          <a:xfrm>
            <a:off x="8081599" y="2027371"/>
            <a:ext cx="3951810" cy="1218853"/>
          </a:xfrm>
          <a:prstGeom prst="rect">
            <a:avLst/>
          </a:prstGeom>
        </p:spPr>
      </p:pic>
      <p:sp>
        <p:nvSpPr>
          <p:cNvPr id="46" name="ZoneTexte 45">
            <a:extLst>
              <a:ext uri="{FF2B5EF4-FFF2-40B4-BE49-F238E27FC236}">
                <a16:creationId xmlns:a16="http://schemas.microsoft.com/office/drawing/2014/main" id="{806F4390-1CA5-6B44-B22F-421268DAB1A3}"/>
              </a:ext>
            </a:extLst>
          </p:cNvPr>
          <p:cNvSpPr txBox="1"/>
          <p:nvPr/>
        </p:nvSpPr>
        <p:spPr>
          <a:xfrm>
            <a:off x="8021290" y="3276006"/>
            <a:ext cx="628256" cy="261610"/>
          </a:xfrm>
          <a:prstGeom prst="rect">
            <a:avLst/>
          </a:prstGeom>
          <a:noFill/>
        </p:spPr>
        <p:txBody>
          <a:bodyPr wrap="square">
            <a:spAutoFit/>
          </a:bodyPr>
          <a:lstStyle/>
          <a:p>
            <a:r>
              <a:rPr lang="fr-FR" sz="1100" b="1" dirty="0">
                <a:solidFill>
                  <a:srgbClr val="F05454"/>
                </a:solidFill>
              </a:rPr>
              <a:t>Update</a:t>
            </a:r>
            <a:endParaRPr lang="fr-FR" sz="1100" b="1" i="1" dirty="0">
              <a:solidFill>
                <a:srgbClr val="F05454"/>
              </a:solidFill>
            </a:endParaRPr>
          </a:p>
        </p:txBody>
      </p:sp>
      <p:sp>
        <p:nvSpPr>
          <p:cNvPr id="47" name="ZoneTexte 46">
            <a:extLst>
              <a:ext uri="{FF2B5EF4-FFF2-40B4-BE49-F238E27FC236}">
                <a16:creationId xmlns:a16="http://schemas.microsoft.com/office/drawing/2014/main" id="{E155491F-1DA6-F06C-D742-48F786970CD5}"/>
              </a:ext>
            </a:extLst>
          </p:cNvPr>
          <p:cNvSpPr txBox="1"/>
          <p:nvPr/>
        </p:nvSpPr>
        <p:spPr>
          <a:xfrm>
            <a:off x="7967102" y="5066211"/>
            <a:ext cx="682444" cy="261610"/>
          </a:xfrm>
          <a:prstGeom prst="rect">
            <a:avLst/>
          </a:prstGeom>
          <a:noFill/>
        </p:spPr>
        <p:txBody>
          <a:bodyPr wrap="square">
            <a:spAutoFit/>
          </a:bodyPr>
          <a:lstStyle/>
          <a:p>
            <a:r>
              <a:rPr lang="fr-FR" sz="1100" b="1" dirty="0" err="1">
                <a:solidFill>
                  <a:srgbClr val="F05454"/>
                </a:solidFill>
              </a:rPr>
              <a:t>Remove</a:t>
            </a:r>
            <a:endParaRPr lang="fr-FR" sz="1100" b="1" i="1" dirty="0">
              <a:solidFill>
                <a:srgbClr val="F05454"/>
              </a:solidFill>
            </a:endParaRPr>
          </a:p>
        </p:txBody>
      </p:sp>
      <p:pic>
        <p:nvPicPr>
          <p:cNvPr id="49" name="Image 48">
            <a:extLst>
              <a:ext uri="{FF2B5EF4-FFF2-40B4-BE49-F238E27FC236}">
                <a16:creationId xmlns:a16="http://schemas.microsoft.com/office/drawing/2014/main" id="{A8901BA9-EA50-BE62-AA01-B60762BA26EB}"/>
              </a:ext>
            </a:extLst>
          </p:cNvPr>
          <p:cNvPicPr>
            <a:picLocks noChangeAspect="1"/>
          </p:cNvPicPr>
          <p:nvPr/>
        </p:nvPicPr>
        <p:blipFill>
          <a:blip r:embed="rId6"/>
          <a:stretch>
            <a:fillRect/>
          </a:stretch>
        </p:blipFill>
        <p:spPr>
          <a:xfrm>
            <a:off x="8081599" y="3537616"/>
            <a:ext cx="4004109" cy="1528595"/>
          </a:xfrm>
          <a:prstGeom prst="rect">
            <a:avLst/>
          </a:prstGeom>
        </p:spPr>
      </p:pic>
      <p:pic>
        <p:nvPicPr>
          <p:cNvPr id="53" name="Image 52">
            <a:extLst>
              <a:ext uri="{FF2B5EF4-FFF2-40B4-BE49-F238E27FC236}">
                <a16:creationId xmlns:a16="http://schemas.microsoft.com/office/drawing/2014/main" id="{80EB8A8B-A1ED-C84A-210D-6AF5C6660F5D}"/>
              </a:ext>
            </a:extLst>
          </p:cNvPr>
          <p:cNvPicPr>
            <a:picLocks noChangeAspect="1"/>
          </p:cNvPicPr>
          <p:nvPr/>
        </p:nvPicPr>
        <p:blipFill>
          <a:blip r:embed="rId7"/>
          <a:stretch>
            <a:fillRect/>
          </a:stretch>
        </p:blipFill>
        <p:spPr>
          <a:xfrm>
            <a:off x="8081599" y="5327821"/>
            <a:ext cx="3466934" cy="1467245"/>
          </a:xfrm>
          <a:prstGeom prst="rect">
            <a:avLst/>
          </a:prstGeom>
        </p:spPr>
      </p:pic>
      <p:pic>
        <p:nvPicPr>
          <p:cNvPr id="55" name="Image 54">
            <a:extLst>
              <a:ext uri="{FF2B5EF4-FFF2-40B4-BE49-F238E27FC236}">
                <a16:creationId xmlns:a16="http://schemas.microsoft.com/office/drawing/2014/main" id="{97F58033-CBF8-4626-70F3-75E481EAE580}"/>
              </a:ext>
            </a:extLst>
          </p:cNvPr>
          <p:cNvPicPr>
            <a:picLocks noChangeAspect="1"/>
          </p:cNvPicPr>
          <p:nvPr/>
        </p:nvPicPr>
        <p:blipFill>
          <a:blip r:embed="rId8"/>
          <a:stretch>
            <a:fillRect/>
          </a:stretch>
        </p:blipFill>
        <p:spPr>
          <a:xfrm>
            <a:off x="1950373" y="5590129"/>
            <a:ext cx="4178908" cy="1240342"/>
          </a:xfrm>
          <a:prstGeom prst="rect">
            <a:avLst/>
          </a:prstGeom>
          <a:ln w="15875">
            <a:solidFill>
              <a:srgbClr val="FF0000"/>
            </a:solidFill>
          </a:ln>
        </p:spPr>
      </p:pic>
      <p:cxnSp>
        <p:nvCxnSpPr>
          <p:cNvPr id="57" name="Connecteur droit avec flèche 56">
            <a:extLst>
              <a:ext uri="{FF2B5EF4-FFF2-40B4-BE49-F238E27FC236}">
                <a16:creationId xmlns:a16="http://schemas.microsoft.com/office/drawing/2014/main" id="{9C7B6CED-76C9-87B1-F334-503ABF49FD53}"/>
              </a:ext>
            </a:extLst>
          </p:cNvPr>
          <p:cNvCxnSpPr>
            <a:cxnSpLocks/>
          </p:cNvCxnSpPr>
          <p:nvPr/>
        </p:nvCxnSpPr>
        <p:spPr>
          <a:xfrm>
            <a:off x="3343699" y="5066211"/>
            <a:ext cx="0" cy="5198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1" name="Rectangle 60">
            <a:extLst>
              <a:ext uri="{FF2B5EF4-FFF2-40B4-BE49-F238E27FC236}">
                <a16:creationId xmlns:a16="http://schemas.microsoft.com/office/drawing/2014/main" id="{6EDD8761-9BFB-44F8-768D-8D7C9E5C0737}"/>
              </a:ext>
            </a:extLst>
          </p:cNvPr>
          <p:cNvSpPr/>
          <p:nvPr/>
        </p:nvSpPr>
        <p:spPr>
          <a:xfrm>
            <a:off x="3115733" y="4870027"/>
            <a:ext cx="575729" cy="19214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352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5E30BEAC-13CC-D31C-9990-8B46C729121F}"/>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(Backend)</a:t>
            </a:r>
            <a:endParaRPr lang="fr-FR" sz="3600" b="0" i="0" u="none" strike="noStrike" kern="1200" cap="none" spc="0" baseline="0" dirty="0">
              <a:solidFill>
                <a:schemeClr val="bg1"/>
              </a:solidFill>
              <a:uFillTx/>
              <a:latin typeface="Calibri"/>
            </a:endParaRPr>
          </a:p>
        </p:txBody>
      </p:sp>
      <p:sp>
        <p:nvSpPr>
          <p:cNvPr id="6" name="ZoneTexte 5">
            <a:extLst>
              <a:ext uri="{FF2B5EF4-FFF2-40B4-BE49-F238E27FC236}">
                <a16:creationId xmlns:a16="http://schemas.microsoft.com/office/drawing/2014/main" id="{F13D7D79-F2DA-EAF3-3E1E-0B622C6EC7BE}"/>
              </a:ext>
            </a:extLst>
          </p:cNvPr>
          <p:cNvSpPr txBox="1"/>
          <p:nvPr/>
        </p:nvSpPr>
        <p:spPr>
          <a:xfrm>
            <a:off x="568960" y="1146294"/>
            <a:ext cx="3603413" cy="461665"/>
          </a:xfrm>
          <a:prstGeom prst="rect">
            <a:avLst/>
          </a:prstGeom>
          <a:noFill/>
        </p:spPr>
        <p:txBody>
          <a:bodyPr wrap="square">
            <a:spAutoFit/>
          </a:bodyPr>
          <a:lstStyle/>
          <a:p>
            <a:r>
              <a:rPr lang="fr-FR" sz="2400" b="1" dirty="0">
                <a:latin typeface="Candara" pitchFamily="34"/>
                <a:ea typeface="Verdana" pitchFamily="34"/>
              </a:rPr>
              <a:t>Authentification (auth.js)</a:t>
            </a:r>
            <a:endParaRPr lang="fr-FR" sz="2400" dirty="0"/>
          </a:p>
        </p:txBody>
      </p:sp>
      <p:pic>
        <p:nvPicPr>
          <p:cNvPr id="8" name="Image 7">
            <a:extLst>
              <a:ext uri="{FF2B5EF4-FFF2-40B4-BE49-F238E27FC236}">
                <a16:creationId xmlns:a16="http://schemas.microsoft.com/office/drawing/2014/main" id="{F2CD9E7A-1064-C95E-F23F-5CAD3FEBB363}"/>
              </a:ext>
            </a:extLst>
          </p:cNvPr>
          <p:cNvPicPr>
            <a:picLocks noChangeAspect="1"/>
          </p:cNvPicPr>
          <p:nvPr/>
        </p:nvPicPr>
        <p:blipFill>
          <a:blip r:embed="rId2"/>
          <a:stretch>
            <a:fillRect/>
          </a:stretch>
        </p:blipFill>
        <p:spPr>
          <a:xfrm>
            <a:off x="494454" y="1791091"/>
            <a:ext cx="5554133" cy="3746527"/>
          </a:xfrm>
          <a:prstGeom prst="rect">
            <a:avLst/>
          </a:prstGeom>
        </p:spPr>
      </p:pic>
      <p:sp>
        <p:nvSpPr>
          <p:cNvPr id="9" name="Rectangle 8">
            <a:extLst>
              <a:ext uri="{FF2B5EF4-FFF2-40B4-BE49-F238E27FC236}">
                <a16:creationId xmlns:a16="http://schemas.microsoft.com/office/drawing/2014/main" id="{51D73614-3A5E-ACB4-D841-481462686586}"/>
              </a:ext>
            </a:extLst>
          </p:cNvPr>
          <p:cNvSpPr/>
          <p:nvPr/>
        </p:nvSpPr>
        <p:spPr>
          <a:xfrm>
            <a:off x="3914987" y="1796699"/>
            <a:ext cx="2133600" cy="45882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Model Classe Auth</a:t>
            </a:r>
          </a:p>
        </p:txBody>
      </p:sp>
      <p:pic>
        <p:nvPicPr>
          <p:cNvPr id="11" name="Image 10">
            <a:extLst>
              <a:ext uri="{FF2B5EF4-FFF2-40B4-BE49-F238E27FC236}">
                <a16:creationId xmlns:a16="http://schemas.microsoft.com/office/drawing/2014/main" id="{BEBEB1B0-1E4B-71B9-B0AA-7431D3157D81}"/>
              </a:ext>
            </a:extLst>
          </p:cNvPr>
          <p:cNvPicPr>
            <a:picLocks noChangeAspect="1"/>
          </p:cNvPicPr>
          <p:nvPr/>
        </p:nvPicPr>
        <p:blipFill>
          <a:blip r:embed="rId3"/>
          <a:stretch>
            <a:fillRect/>
          </a:stretch>
        </p:blipFill>
        <p:spPr>
          <a:xfrm>
            <a:off x="6194259" y="3023838"/>
            <a:ext cx="4273690" cy="3746527"/>
          </a:xfrm>
          <a:prstGeom prst="rect">
            <a:avLst/>
          </a:prstGeom>
        </p:spPr>
      </p:pic>
      <p:sp>
        <p:nvSpPr>
          <p:cNvPr id="12" name="Rectangle 11">
            <a:extLst>
              <a:ext uri="{FF2B5EF4-FFF2-40B4-BE49-F238E27FC236}">
                <a16:creationId xmlns:a16="http://schemas.microsoft.com/office/drawing/2014/main" id="{1DD1770C-A780-3292-EA87-F6AF8331FDC1}"/>
              </a:ext>
            </a:extLst>
          </p:cNvPr>
          <p:cNvSpPr/>
          <p:nvPr/>
        </p:nvSpPr>
        <p:spPr>
          <a:xfrm>
            <a:off x="9100408" y="2779998"/>
            <a:ext cx="2174240" cy="487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Register (Controller)</a:t>
            </a:r>
          </a:p>
        </p:txBody>
      </p:sp>
      <p:sp>
        <p:nvSpPr>
          <p:cNvPr id="13" name="Rectangle 1">
            <a:extLst>
              <a:ext uri="{FF2B5EF4-FFF2-40B4-BE49-F238E27FC236}">
                <a16:creationId xmlns:a16="http://schemas.microsoft.com/office/drawing/2014/main" id="{04A6DB80-D302-165D-5386-2F98BA48EEFF}"/>
              </a:ext>
            </a:extLst>
          </p:cNvPr>
          <p:cNvSpPr>
            <a:spLocks noChangeArrowheads="1"/>
          </p:cNvSpPr>
          <p:nvPr/>
        </p:nvSpPr>
        <p:spPr bwMode="auto">
          <a:xfrm>
            <a:off x="3298614" y="2371845"/>
            <a:ext cx="2749973" cy="5847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bg1"/>
                </a:solidFill>
                <a:effectLst/>
              </a:rPr>
              <a:t>objet contenant les informations username, email et password  </a:t>
            </a:r>
            <a:r>
              <a:rPr lang="en-US" sz="1000" i="1" dirty="0">
                <a:solidFill>
                  <a:schemeClr val="bg1"/>
                </a:solidFill>
              </a:rPr>
              <a:t>{ username: "John", email: "john@example.com", password: "pass" }</a:t>
            </a:r>
            <a:endParaRPr kumimoji="0" lang="fr-FR" altLang="fr-FR" sz="1000" b="0" i="1" u="none" strike="noStrike" cap="none" normalizeH="0" baseline="0" dirty="0">
              <a:ln>
                <a:noFill/>
              </a:ln>
              <a:solidFill>
                <a:schemeClr val="bg1"/>
              </a:solidFill>
              <a:effectLst/>
            </a:endParaRPr>
          </a:p>
        </p:txBody>
      </p:sp>
      <p:sp>
        <p:nvSpPr>
          <p:cNvPr id="14" name="Rectangle 13">
            <a:extLst>
              <a:ext uri="{FF2B5EF4-FFF2-40B4-BE49-F238E27FC236}">
                <a16:creationId xmlns:a16="http://schemas.microsoft.com/office/drawing/2014/main" id="{E20308B1-542A-0866-049F-F80D9694906E}"/>
              </a:ext>
            </a:extLst>
          </p:cNvPr>
          <p:cNvSpPr/>
          <p:nvPr/>
        </p:nvSpPr>
        <p:spPr>
          <a:xfrm>
            <a:off x="1984587" y="2518516"/>
            <a:ext cx="1016000" cy="1298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 en angle 15">
            <a:extLst>
              <a:ext uri="{FF2B5EF4-FFF2-40B4-BE49-F238E27FC236}">
                <a16:creationId xmlns:a16="http://schemas.microsoft.com/office/drawing/2014/main" id="{B2E8A69E-6DFC-8498-4CB0-ECFBB6E6FA34}"/>
              </a:ext>
            </a:extLst>
          </p:cNvPr>
          <p:cNvCxnSpPr>
            <a:cxnSpLocks/>
          </p:cNvCxnSpPr>
          <p:nvPr/>
        </p:nvCxnSpPr>
        <p:spPr>
          <a:xfrm>
            <a:off x="2682240" y="2648373"/>
            <a:ext cx="616374" cy="183132"/>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0E49E4B5-11E2-9C2E-7B09-8CDAAD820568}"/>
              </a:ext>
            </a:extLst>
          </p:cNvPr>
          <p:cNvSpPr>
            <a:spLocks noChangeArrowheads="1"/>
          </p:cNvSpPr>
          <p:nvPr/>
        </p:nvSpPr>
        <p:spPr bwMode="auto">
          <a:xfrm>
            <a:off x="3085254" y="4541323"/>
            <a:ext cx="2682240" cy="553998"/>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accent2"/>
                </a:solidFill>
                <a:effectLst/>
                <a:latin typeface="Arial" panose="020B0604020202020204" pitchFamily="34" charset="0"/>
              </a:rPr>
              <a:t>Déstructuration</a:t>
            </a:r>
            <a:r>
              <a:rPr kumimoji="0" lang="fr-FR" altLang="fr-FR" sz="1000" b="0" i="0" u="none" strike="noStrike" cap="none" normalizeH="0" baseline="0" dirty="0">
                <a:ln>
                  <a:noFill/>
                </a:ln>
                <a:solidFill>
                  <a:schemeClr val="accent2"/>
                </a:solidFill>
                <a:effectLst/>
                <a:latin typeface="Arial" panose="020B0604020202020204" pitchFamily="34" charset="0"/>
              </a:rPr>
              <a:t> de ce tableau pour récupérer directement les résultats sans avoir à accéder à l'index </a:t>
            </a:r>
            <a:r>
              <a:rPr kumimoji="0" lang="fr-FR" altLang="fr-FR" sz="1000" b="0" i="0" u="none" strike="noStrike" cap="none" normalizeH="0" baseline="0" dirty="0">
                <a:ln>
                  <a:noFill/>
                </a:ln>
                <a:solidFill>
                  <a:schemeClr val="accent2"/>
                </a:solidFill>
                <a:effectLst/>
                <a:latin typeface="Arial Unicode MS"/>
              </a:rPr>
              <a:t>[0]</a:t>
            </a:r>
            <a:r>
              <a:rPr kumimoji="0" lang="fr-FR" altLang="fr-FR" sz="1000" b="0" i="0" u="none" strike="noStrike" cap="none" normalizeH="0" baseline="0" dirty="0">
                <a:ln>
                  <a:noFill/>
                </a:ln>
                <a:solidFill>
                  <a:schemeClr val="accent2"/>
                </a:solidFill>
                <a:effectLst/>
              </a:rPr>
              <a:t> </a:t>
            </a:r>
            <a:endParaRPr kumimoji="0" lang="fr-FR" altLang="fr-FR" sz="1000" b="0" i="0" u="none" strike="noStrike" cap="none" normalizeH="0" baseline="0" dirty="0">
              <a:ln>
                <a:noFill/>
              </a:ln>
              <a:solidFill>
                <a:schemeClr val="accent2"/>
              </a:solidFill>
              <a:effectLst/>
              <a:latin typeface="Arial" panose="020B0604020202020204" pitchFamily="34" charset="0"/>
            </a:endParaRPr>
          </a:p>
        </p:txBody>
      </p:sp>
      <p:cxnSp>
        <p:nvCxnSpPr>
          <p:cNvPr id="19" name="Connecteur : en angle 18">
            <a:extLst>
              <a:ext uri="{FF2B5EF4-FFF2-40B4-BE49-F238E27FC236}">
                <a16:creationId xmlns:a16="http://schemas.microsoft.com/office/drawing/2014/main" id="{897AA9F3-EF11-AA7B-B3D7-4E436D7B665F}"/>
              </a:ext>
            </a:extLst>
          </p:cNvPr>
          <p:cNvCxnSpPr>
            <a:cxnSpLocks/>
          </p:cNvCxnSpPr>
          <p:nvPr/>
        </p:nvCxnSpPr>
        <p:spPr>
          <a:xfrm>
            <a:off x="1286890" y="4398508"/>
            <a:ext cx="3149601" cy="91566"/>
          </a:xfrm>
          <a:prstGeom prst="bentConnector2">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C0971C-A4C1-7BF7-7AF5-D54993B8CE0A}"/>
              </a:ext>
            </a:extLst>
          </p:cNvPr>
          <p:cNvSpPr/>
          <p:nvPr/>
        </p:nvSpPr>
        <p:spPr>
          <a:xfrm>
            <a:off x="966826" y="4421399"/>
            <a:ext cx="348783" cy="13734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635753CD-5ED8-7EA0-A07D-FC3F14802B6E}"/>
              </a:ext>
            </a:extLst>
          </p:cNvPr>
          <p:cNvSpPr txBox="1"/>
          <p:nvPr/>
        </p:nvSpPr>
        <p:spPr>
          <a:xfrm>
            <a:off x="3009032" y="3462120"/>
            <a:ext cx="1811910" cy="430887"/>
          </a:xfrm>
          <a:prstGeom prst="rect">
            <a:avLst/>
          </a:prstGeom>
          <a:noFill/>
          <a:ln>
            <a:solidFill>
              <a:srgbClr val="92D050"/>
            </a:solidFill>
          </a:ln>
        </p:spPr>
        <p:txBody>
          <a:bodyPr wrap="square">
            <a:spAutoFit/>
          </a:bodyPr>
          <a:lstStyle/>
          <a:p>
            <a:r>
              <a:rPr lang="fr-FR" sz="1100" dirty="0">
                <a:solidFill>
                  <a:srgbClr val="92D050"/>
                </a:solidFill>
              </a:rPr>
              <a:t>protection contre les attaques par </a:t>
            </a:r>
            <a:r>
              <a:rPr lang="fr-FR" sz="1100" b="1" dirty="0">
                <a:solidFill>
                  <a:srgbClr val="92D050"/>
                </a:solidFill>
              </a:rPr>
              <a:t>injection SQL</a:t>
            </a:r>
            <a:r>
              <a:rPr lang="fr-FR" sz="1100" dirty="0">
                <a:solidFill>
                  <a:srgbClr val="92D050"/>
                </a:solidFill>
              </a:rPr>
              <a:t>.</a:t>
            </a:r>
          </a:p>
        </p:txBody>
      </p:sp>
      <p:sp>
        <p:nvSpPr>
          <p:cNvPr id="25" name="Rectangle 24">
            <a:extLst>
              <a:ext uri="{FF2B5EF4-FFF2-40B4-BE49-F238E27FC236}">
                <a16:creationId xmlns:a16="http://schemas.microsoft.com/office/drawing/2014/main" id="{00AAE7AB-744B-2783-DAC6-65B00A5892B1}"/>
              </a:ext>
            </a:extLst>
          </p:cNvPr>
          <p:cNvSpPr/>
          <p:nvPr/>
        </p:nvSpPr>
        <p:spPr>
          <a:xfrm>
            <a:off x="1984587" y="3573445"/>
            <a:ext cx="406400" cy="1298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C0C10908-7310-2316-A6E6-93E9B92F8B8E}"/>
              </a:ext>
            </a:extLst>
          </p:cNvPr>
          <p:cNvCxnSpPr/>
          <p:nvPr/>
        </p:nvCxnSpPr>
        <p:spPr>
          <a:xfrm>
            <a:off x="2390987" y="3630507"/>
            <a:ext cx="609600"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D927EB8-D6E4-AD24-F7B2-6C5331361849}"/>
              </a:ext>
            </a:extLst>
          </p:cNvPr>
          <p:cNvSpPr txBox="1"/>
          <p:nvPr/>
        </p:nvSpPr>
        <p:spPr>
          <a:xfrm>
            <a:off x="6296088" y="2344903"/>
            <a:ext cx="4378961" cy="307777"/>
          </a:xfrm>
          <a:prstGeom prst="rect">
            <a:avLst/>
          </a:prstGeom>
          <a:noFill/>
          <a:ln w="28575">
            <a:solidFill>
              <a:schemeClr val="accent2">
                <a:lumMod val="75000"/>
              </a:schemeClr>
            </a:solidFill>
          </a:ln>
        </p:spPr>
        <p:txBody>
          <a:bodyPr wrap="square" rtlCol="0">
            <a:spAutoFit/>
          </a:bodyPr>
          <a:lstStyle/>
          <a:p>
            <a:r>
              <a:rPr kumimoji="0" lang="fr-FR" altLang="fr-FR" sz="1400" b="1" i="0" u="none" strike="noStrike" cap="none" normalizeH="0" baseline="0" dirty="0">
                <a:ln>
                  <a:noFill/>
                </a:ln>
                <a:effectLst/>
              </a:rPr>
              <a:t>Bcrypt : pour hasher les mots de passe</a:t>
            </a:r>
            <a:r>
              <a:rPr kumimoji="0" lang="fr-FR" altLang="fr-FR" sz="1100" b="1" i="0" u="none" strike="noStrike" cap="none" normalizeH="0" baseline="0" dirty="0">
                <a:ln>
                  <a:noFill/>
                </a:ln>
                <a:effectLst/>
                <a:latin typeface="Arial" panose="020B0604020202020204" pitchFamily="34" charset="0"/>
              </a:rPr>
              <a:t>.</a:t>
            </a:r>
            <a:endParaRPr lang="fr-FR" sz="1100" b="1" dirty="0"/>
          </a:p>
        </p:txBody>
      </p:sp>
      <p:sp>
        <p:nvSpPr>
          <p:cNvPr id="35" name="Rectangle 34">
            <a:extLst>
              <a:ext uri="{FF2B5EF4-FFF2-40B4-BE49-F238E27FC236}">
                <a16:creationId xmlns:a16="http://schemas.microsoft.com/office/drawing/2014/main" id="{4FF7DC88-7302-6E6A-5760-7331E9E52E77}"/>
              </a:ext>
            </a:extLst>
          </p:cNvPr>
          <p:cNvSpPr/>
          <p:nvPr/>
        </p:nvSpPr>
        <p:spPr>
          <a:xfrm>
            <a:off x="6194259" y="3163528"/>
            <a:ext cx="1635714" cy="17588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D7E7C512-3024-B53F-F518-6845C336CAFA}"/>
              </a:ext>
            </a:extLst>
          </p:cNvPr>
          <p:cNvSpPr/>
          <p:nvPr/>
        </p:nvSpPr>
        <p:spPr>
          <a:xfrm>
            <a:off x="6250068" y="4968447"/>
            <a:ext cx="2731372" cy="25489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1CEBF4CB-83B2-8ACA-E9FB-AFC02870C454}"/>
              </a:ext>
            </a:extLst>
          </p:cNvPr>
          <p:cNvCxnSpPr>
            <a:cxnSpLocks/>
            <a:stCxn id="35" idx="1"/>
          </p:cNvCxnSpPr>
          <p:nvPr/>
        </p:nvCxnSpPr>
        <p:spPr>
          <a:xfrm flipH="1">
            <a:off x="6085384" y="3251470"/>
            <a:ext cx="10887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CEBEE787-829A-2012-C48B-8A9BF57F3954}"/>
              </a:ext>
            </a:extLst>
          </p:cNvPr>
          <p:cNvCxnSpPr>
            <a:cxnSpLocks/>
          </p:cNvCxnSpPr>
          <p:nvPr/>
        </p:nvCxnSpPr>
        <p:spPr>
          <a:xfrm flipH="1">
            <a:off x="6096000" y="5099402"/>
            <a:ext cx="147388"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F70EB49-9E95-6ACE-ACB5-001178CD5FD8}"/>
              </a:ext>
            </a:extLst>
          </p:cNvPr>
          <p:cNvCxnSpPr>
            <a:cxnSpLocks/>
          </p:cNvCxnSpPr>
          <p:nvPr/>
        </p:nvCxnSpPr>
        <p:spPr>
          <a:xfrm flipV="1">
            <a:off x="6098381" y="2498580"/>
            <a:ext cx="0" cy="258922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975E541-82FA-9E84-072A-51E75C0533F4}"/>
              </a:ext>
            </a:extLst>
          </p:cNvPr>
          <p:cNvCxnSpPr>
            <a:cxnSpLocks/>
            <a:stCxn id="34" idx="1"/>
          </p:cNvCxnSpPr>
          <p:nvPr/>
        </p:nvCxnSpPr>
        <p:spPr>
          <a:xfrm flipH="1" flipV="1">
            <a:off x="6085384" y="2498580"/>
            <a:ext cx="210704" cy="2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EC398171-E804-CB70-CB50-6F80DEA6B07D}"/>
              </a:ext>
            </a:extLst>
          </p:cNvPr>
          <p:cNvSpPr txBox="1"/>
          <p:nvPr/>
        </p:nvSpPr>
        <p:spPr>
          <a:xfrm>
            <a:off x="7012116" y="3373390"/>
            <a:ext cx="4176584" cy="246221"/>
          </a:xfrm>
          <a:prstGeom prst="rect">
            <a:avLst/>
          </a:prstGeom>
          <a:noFill/>
        </p:spPr>
        <p:txBody>
          <a:bodyPr wrap="square">
            <a:spAutoFit/>
          </a:bodyPr>
          <a:lstStyle/>
          <a:p>
            <a:r>
              <a:rPr kumimoji="0" lang="fr-FR" altLang="fr-FR" sz="1000" b="0" i="0" u="none" strike="noStrike" cap="none" normalizeH="0" baseline="0" dirty="0">
                <a:ln>
                  <a:noFill/>
                </a:ln>
                <a:effectLst/>
                <a:highlight>
                  <a:srgbClr val="FFFF00"/>
                </a:highlight>
                <a:latin typeface="Arial Unicode MS"/>
              </a:rPr>
              <a:t>SALT</a:t>
            </a:r>
            <a:r>
              <a:rPr kumimoji="0" lang="fr-FR" altLang="fr-FR" sz="1000" b="0" i="0" u="none" strike="noStrike" cap="none" normalizeH="0" baseline="0" dirty="0">
                <a:ln>
                  <a:noFill/>
                </a:ln>
                <a:effectLst/>
                <a:highlight>
                  <a:srgbClr val="FFFF00"/>
                </a:highlight>
              </a:rPr>
              <a:t> : Nombre de tours pour renforcer la complexité du hashage</a:t>
            </a:r>
            <a:endParaRPr kumimoji="0" lang="fr-FR" altLang="fr-FR" sz="1000" b="0" i="0" u="none" strike="noStrike" cap="none" normalizeH="0" baseline="0" dirty="0">
              <a:ln>
                <a:noFill/>
              </a:ln>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48523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649EB60-240A-8153-E03D-89F23EF230B0}"/>
              </a:ext>
            </a:extLst>
          </p:cNvPr>
          <p:cNvSpPr/>
          <p:nvPr/>
        </p:nvSpPr>
        <p:spPr>
          <a:xfrm>
            <a:off x="691313" y="404292"/>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sp>
        <p:nvSpPr>
          <p:cNvPr id="3" name="Rectangle 3">
            <a:extLst>
              <a:ext uri="{FF2B5EF4-FFF2-40B4-BE49-F238E27FC236}">
                <a16:creationId xmlns:a16="http://schemas.microsoft.com/office/drawing/2014/main" id="{FDD7E450-35C9-D36C-8212-F9E6F80F409A}"/>
              </a:ext>
            </a:extLst>
          </p:cNvPr>
          <p:cNvSpPr/>
          <p:nvPr/>
        </p:nvSpPr>
        <p:spPr>
          <a:xfrm>
            <a:off x="0" y="0"/>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4" name="ZoneTexte 9">
            <a:extLst>
              <a:ext uri="{FF2B5EF4-FFF2-40B4-BE49-F238E27FC236}">
                <a16:creationId xmlns:a16="http://schemas.microsoft.com/office/drawing/2014/main" id="{93B7922D-E6F7-0465-DB8E-8D50CD3CA290}"/>
              </a:ext>
            </a:extLst>
          </p:cNvPr>
          <p:cNvSpPr txBox="1"/>
          <p:nvPr/>
        </p:nvSpPr>
        <p:spPr>
          <a:xfrm>
            <a:off x="1086480" y="517614"/>
            <a:ext cx="10727731" cy="830997"/>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4800" b="1" i="0" u="none" strike="noStrike" kern="0" cap="none" spc="0" baseline="0" dirty="0">
                <a:solidFill>
                  <a:srgbClr val="FFFFFF"/>
                </a:solidFill>
                <a:uFillTx/>
                <a:latin typeface="Calibri"/>
              </a:rPr>
              <a:t>SOMMAIRE</a:t>
            </a:r>
            <a:endParaRPr lang="fr-FR" sz="4800" b="1" i="0" u="none" strike="noStrike" kern="1200" cap="none" spc="0" baseline="0" dirty="0">
              <a:solidFill>
                <a:srgbClr val="FFFFFF"/>
              </a:solidFill>
              <a:uFillTx/>
              <a:latin typeface="Arial" pitchFamily="34"/>
              <a:ea typeface="Arial" pitchFamily="34"/>
            </a:endParaRPr>
          </a:p>
        </p:txBody>
      </p:sp>
      <p:pic>
        <p:nvPicPr>
          <p:cNvPr id="5" name="image3.png">
            <a:extLst>
              <a:ext uri="{FF2B5EF4-FFF2-40B4-BE49-F238E27FC236}">
                <a16:creationId xmlns:a16="http://schemas.microsoft.com/office/drawing/2014/main" id="{98555506-D971-8400-9448-1E382D567528}"/>
              </a:ext>
            </a:extLst>
          </p:cNvPr>
          <p:cNvPicPr>
            <a:picLocks noChangeAspect="1"/>
          </p:cNvPicPr>
          <p:nvPr/>
        </p:nvPicPr>
        <p:blipFill>
          <a:blip r:embed="rId3"/>
          <a:srcRect/>
          <a:stretch>
            <a:fillRect/>
          </a:stretch>
        </p:blipFill>
        <p:spPr>
          <a:xfrm>
            <a:off x="10425275" y="201506"/>
            <a:ext cx="1360499" cy="1360499"/>
          </a:xfrm>
          <a:prstGeom prst="rect">
            <a:avLst/>
          </a:prstGeom>
          <a:noFill/>
          <a:ln cap="flat">
            <a:noFill/>
          </a:ln>
        </p:spPr>
      </p:pic>
      <p:sp>
        <p:nvSpPr>
          <p:cNvPr id="6" name="Rectangle 54">
            <a:extLst>
              <a:ext uri="{FF2B5EF4-FFF2-40B4-BE49-F238E27FC236}">
                <a16:creationId xmlns:a16="http://schemas.microsoft.com/office/drawing/2014/main" id="{5B3B4993-C84E-DCD9-7B17-1D2FEE24849F}"/>
              </a:ext>
            </a:extLst>
          </p:cNvPr>
          <p:cNvSpPr/>
          <p:nvPr/>
        </p:nvSpPr>
        <p:spPr>
          <a:xfrm>
            <a:off x="613315" y="1966133"/>
            <a:ext cx="11219249" cy="50410"/>
          </a:xfrm>
          <a:prstGeom prst="rect">
            <a:avLst/>
          </a:pr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ndParaRPr>
          </a:p>
        </p:txBody>
      </p:sp>
      <p:sp>
        <p:nvSpPr>
          <p:cNvPr id="7" name="Forme libre : forme 60">
            <a:extLst>
              <a:ext uri="{FF2B5EF4-FFF2-40B4-BE49-F238E27FC236}">
                <a16:creationId xmlns:a16="http://schemas.microsoft.com/office/drawing/2014/main" id="{E1ED42EF-C1F9-37F1-E0F9-6A8160DCDAE4}"/>
              </a:ext>
            </a:extLst>
          </p:cNvPr>
          <p:cNvSpPr/>
          <p:nvPr/>
        </p:nvSpPr>
        <p:spPr>
          <a:xfrm>
            <a:off x="658971" y="265186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8" name="Forme libre : forme 62">
            <a:extLst>
              <a:ext uri="{FF2B5EF4-FFF2-40B4-BE49-F238E27FC236}">
                <a16:creationId xmlns:a16="http://schemas.microsoft.com/office/drawing/2014/main" id="{71386C6A-81D1-41A5-E5B0-27E73D32B3CE}"/>
              </a:ext>
            </a:extLst>
          </p:cNvPr>
          <p:cNvSpPr/>
          <p:nvPr/>
        </p:nvSpPr>
        <p:spPr>
          <a:xfrm>
            <a:off x="656182" y="295732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9" name="Forme libre : forme 4095">
            <a:extLst>
              <a:ext uri="{FF2B5EF4-FFF2-40B4-BE49-F238E27FC236}">
                <a16:creationId xmlns:a16="http://schemas.microsoft.com/office/drawing/2014/main" id="{931E154E-C1AF-A6FE-6C64-88B87496D9D3}"/>
              </a:ext>
            </a:extLst>
          </p:cNvPr>
          <p:cNvSpPr/>
          <p:nvPr/>
        </p:nvSpPr>
        <p:spPr>
          <a:xfrm>
            <a:off x="656383" y="3261993"/>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10" name="ZoneTexte 4098">
            <a:extLst>
              <a:ext uri="{FF2B5EF4-FFF2-40B4-BE49-F238E27FC236}">
                <a16:creationId xmlns:a16="http://schemas.microsoft.com/office/drawing/2014/main" id="{FB232380-2945-7E14-6BDE-EA1BC914279A}"/>
              </a:ext>
            </a:extLst>
          </p:cNvPr>
          <p:cNvSpPr txBox="1"/>
          <p:nvPr/>
        </p:nvSpPr>
        <p:spPr>
          <a:xfrm>
            <a:off x="603183" y="2321643"/>
            <a:ext cx="5159794"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libri"/>
                <a:ea typeface="Verdana" pitchFamily="34"/>
                <a:cs typeface="Verdana" pitchFamily="34"/>
              </a:rPr>
              <a:t>1</a:t>
            </a:r>
            <a:r>
              <a:rPr lang="fr-FR" sz="1600" b="1" i="0" u="none" strike="noStrike" kern="1200" cap="none" spc="0" baseline="0">
                <a:solidFill>
                  <a:srgbClr val="231F20"/>
                </a:solidFill>
                <a:uFillTx/>
                <a:latin typeface="Calibri"/>
                <a:ea typeface="Verdana" pitchFamily="34"/>
                <a:cs typeface="Verdana" pitchFamily="34"/>
              </a:rPr>
              <a:t>. Présentation </a:t>
            </a:r>
            <a:r>
              <a:rPr lang="fr-FR" sz="1600" b="1" i="0" u="none" strike="noStrike" kern="0" cap="none" spc="0" baseline="0">
                <a:solidFill>
                  <a:srgbClr val="000000"/>
                </a:solidFill>
                <a:uFillTx/>
                <a:latin typeface="Calibri"/>
              </a:rPr>
              <a:t>personnelle + Présentation de votre projet </a:t>
            </a:r>
            <a:endParaRPr lang="fr-FR" sz="1600" b="1" i="0" u="none" strike="noStrike" kern="1200" cap="none" spc="0" baseline="0">
              <a:solidFill>
                <a:srgbClr val="000000"/>
              </a:solidFill>
              <a:uFillTx/>
              <a:latin typeface="Calibri"/>
            </a:endParaRPr>
          </a:p>
        </p:txBody>
      </p:sp>
      <p:sp>
        <p:nvSpPr>
          <p:cNvPr id="11" name="ZoneTexte 4099">
            <a:extLst>
              <a:ext uri="{FF2B5EF4-FFF2-40B4-BE49-F238E27FC236}">
                <a16:creationId xmlns:a16="http://schemas.microsoft.com/office/drawing/2014/main" id="{C294F62B-6EEA-B55A-DB30-9582D445BCF6}"/>
              </a:ext>
            </a:extLst>
          </p:cNvPr>
          <p:cNvSpPr txBox="1"/>
          <p:nvPr/>
        </p:nvSpPr>
        <p:spPr>
          <a:xfrm>
            <a:off x="617622" y="264580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Calibri"/>
              </a:rPr>
              <a:t>2. Langages utilisés et pourquoi ?</a:t>
            </a:r>
          </a:p>
        </p:txBody>
      </p:sp>
      <p:sp>
        <p:nvSpPr>
          <p:cNvPr id="12" name="ZoneTexte 4100">
            <a:extLst>
              <a:ext uri="{FF2B5EF4-FFF2-40B4-BE49-F238E27FC236}">
                <a16:creationId xmlns:a16="http://schemas.microsoft.com/office/drawing/2014/main" id="{60465FD2-78B1-688C-C2C3-C130710B6B4C}"/>
              </a:ext>
            </a:extLst>
          </p:cNvPr>
          <p:cNvSpPr txBox="1"/>
          <p:nvPr/>
        </p:nvSpPr>
        <p:spPr>
          <a:xfrm>
            <a:off x="610544" y="297716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ndara" pitchFamily="34"/>
                <a:ea typeface="Verdana" pitchFamily="34"/>
              </a:rPr>
              <a:t>3. Retro-Planning </a:t>
            </a:r>
            <a:endParaRPr lang="fr-FR" sz="1600" b="1" i="0" u="none" strike="noStrike" kern="1200" cap="none" spc="0" baseline="0" dirty="0">
              <a:solidFill>
                <a:srgbClr val="000000"/>
              </a:solidFill>
              <a:uFillTx/>
              <a:latin typeface="Calibri"/>
            </a:endParaRPr>
          </a:p>
        </p:txBody>
      </p:sp>
      <p:sp>
        <p:nvSpPr>
          <p:cNvPr id="13" name="Rectangle 4109">
            <a:extLst>
              <a:ext uri="{FF2B5EF4-FFF2-40B4-BE49-F238E27FC236}">
                <a16:creationId xmlns:a16="http://schemas.microsoft.com/office/drawing/2014/main" id="{15DCB38F-D6EF-13DF-8318-5AF19213EC3B}"/>
              </a:ext>
            </a:extLst>
          </p:cNvPr>
          <p:cNvSpPr/>
          <p:nvPr/>
        </p:nvSpPr>
        <p:spPr>
          <a:xfrm>
            <a:off x="11377842" y="2372182"/>
            <a:ext cx="44609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03</a:t>
            </a:r>
          </a:p>
        </p:txBody>
      </p:sp>
      <p:sp>
        <p:nvSpPr>
          <p:cNvPr id="14" name="Espace réservé de la date 4113">
            <a:extLst>
              <a:ext uri="{FF2B5EF4-FFF2-40B4-BE49-F238E27FC236}">
                <a16:creationId xmlns:a16="http://schemas.microsoft.com/office/drawing/2014/main" id="{FD1D6FE4-D901-E99F-F930-B963AEA9CA6C}"/>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F05454"/>
              </a:solidFill>
              <a:uFillTx/>
              <a:latin typeface="Candera"/>
            </a:endParaRPr>
          </a:p>
        </p:txBody>
      </p:sp>
      <p:sp>
        <p:nvSpPr>
          <p:cNvPr id="15" name="Espace réservé du numéro de diapositive 4114">
            <a:extLst>
              <a:ext uri="{FF2B5EF4-FFF2-40B4-BE49-F238E27FC236}">
                <a16:creationId xmlns:a16="http://schemas.microsoft.com/office/drawing/2014/main" id="{E6D00BA1-CDB3-CC27-D982-88BF9C025CF6}"/>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A125DE6-DA0D-46CB-ACE4-4BECA7E3BAD7}" type="slidenum">
              <a:rPr/>
              <a:t>2</a:t>
            </a:fld>
            <a:endParaRPr lang="fr-FR" sz="1200" b="0" i="0" u="none" strike="noStrike" kern="1200" cap="none" spc="0" baseline="0">
              <a:solidFill>
                <a:srgbClr val="898989"/>
              </a:solidFill>
              <a:uFillTx/>
              <a:latin typeface="Calibri"/>
            </a:endParaRPr>
          </a:p>
        </p:txBody>
      </p:sp>
      <p:sp>
        <p:nvSpPr>
          <p:cNvPr id="16" name="Rectangle 4115">
            <a:extLst>
              <a:ext uri="{FF2B5EF4-FFF2-40B4-BE49-F238E27FC236}">
                <a16:creationId xmlns:a16="http://schemas.microsoft.com/office/drawing/2014/main" id="{E6C29F89-9C00-D16D-B52C-4AFE34B09C52}"/>
              </a:ext>
            </a:extLst>
          </p:cNvPr>
          <p:cNvSpPr/>
          <p:nvPr/>
        </p:nvSpPr>
        <p:spPr>
          <a:xfrm>
            <a:off x="11371578" y="2679466"/>
            <a:ext cx="446080" cy="271924"/>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17" name="Rectangle 4116">
            <a:extLst>
              <a:ext uri="{FF2B5EF4-FFF2-40B4-BE49-F238E27FC236}">
                <a16:creationId xmlns:a16="http://schemas.microsoft.com/office/drawing/2014/main" id="{CDAD1F92-5894-7D7D-1B03-B70AEE3BECA8}"/>
              </a:ext>
            </a:extLst>
          </p:cNvPr>
          <p:cNvSpPr/>
          <p:nvPr/>
        </p:nvSpPr>
        <p:spPr>
          <a:xfrm>
            <a:off x="11368131" y="2981273"/>
            <a:ext cx="44608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18" name="Forme libre : forme 4118">
            <a:extLst>
              <a:ext uri="{FF2B5EF4-FFF2-40B4-BE49-F238E27FC236}">
                <a16:creationId xmlns:a16="http://schemas.microsoft.com/office/drawing/2014/main" id="{2BAF6425-05F2-DBEA-C475-63FFD6F6DD6A}"/>
              </a:ext>
            </a:extLst>
          </p:cNvPr>
          <p:cNvSpPr/>
          <p:nvPr/>
        </p:nvSpPr>
        <p:spPr>
          <a:xfrm>
            <a:off x="657709" y="356321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19" name="Forme libre : forme 4119">
            <a:extLst>
              <a:ext uri="{FF2B5EF4-FFF2-40B4-BE49-F238E27FC236}">
                <a16:creationId xmlns:a16="http://schemas.microsoft.com/office/drawing/2014/main" id="{1F0B14DF-FF6B-BFCD-9F28-349CDFDA2955}"/>
              </a:ext>
            </a:extLst>
          </p:cNvPr>
          <p:cNvSpPr/>
          <p:nvPr/>
        </p:nvSpPr>
        <p:spPr>
          <a:xfrm>
            <a:off x="654984" y="3870271"/>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0" name="ZoneTexte 4120">
            <a:extLst>
              <a:ext uri="{FF2B5EF4-FFF2-40B4-BE49-F238E27FC236}">
                <a16:creationId xmlns:a16="http://schemas.microsoft.com/office/drawing/2014/main" id="{267D0838-EC1F-09FD-A4F3-594F5CC21B12}"/>
              </a:ext>
            </a:extLst>
          </p:cNvPr>
          <p:cNvSpPr txBox="1"/>
          <p:nvPr/>
        </p:nvSpPr>
        <p:spPr>
          <a:xfrm>
            <a:off x="592485" y="3279669"/>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dirty="0">
                <a:solidFill>
                  <a:srgbClr val="231F20"/>
                </a:solidFill>
                <a:uFillTx/>
                <a:latin typeface="Candara" pitchFamily="34"/>
                <a:ea typeface="Verdana" pitchFamily="34"/>
                <a:cs typeface="Verdana" pitchFamily="34"/>
              </a:rPr>
              <a:t>4. Wireframes</a:t>
            </a:r>
            <a:endParaRPr lang="fr-FR" sz="1600" b="1" i="0" u="none" strike="noStrike" kern="1200" cap="none" spc="0" baseline="0" dirty="0">
              <a:solidFill>
                <a:srgbClr val="000000"/>
              </a:solidFill>
              <a:uFillTx/>
              <a:latin typeface="Calibri"/>
            </a:endParaRPr>
          </a:p>
        </p:txBody>
      </p:sp>
      <p:sp>
        <p:nvSpPr>
          <p:cNvPr id="21" name="ZoneTexte 4121">
            <a:extLst>
              <a:ext uri="{FF2B5EF4-FFF2-40B4-BE49-F238E27FC236}">
                <a16:creationId xmlns:a16="http://schemas.microsoft.com/office/drawing/2014/main" id="{1A75F501-1EAB-6540-24BA-06D71B118B53}"/>
              </a:ext>
            </a:extLst>
          </p:cNvPr>
          <p:cNvSpPr txBox="1"/>
          <p:nvPr/>
        </p:nvSpPr>
        <p:spPr>
          <a:xfrm>
            <a:off x="607006" y="3600541"/>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231F20"/>
                </a:solidFill>
                <a:uFillTx/>
                <a:latin typeface="Candara" pitchFamily="34"/>
                <a:ea typeface="Verdana" pitchFamily="34"/>
                <a:cs typeface="Verdana" pitchFamily="34"/>
              </a:rPr>
              <a:t>5. Modélisation de la base de données</a:t>
            </a:r>
            <a:endParaRPr lang="fr-FR" sz="1600" b="1" i="0" u="none" strike="noStrike" kern="1200" cap="none" spc="0" baseline="0">
              <a:solidFill>
                <a:srgbClr val="000000"/>
              </a:solidFill>
              <a:uFillTx/>
              <a:latin typeface="Calibri"/>
            </a:endParaRPr>
          </a:p>
        </p:txBody>
      </p:sp>
      <p:sp>
        <p:nvSpPr>
          <p:cNvPr id="22" name="Rectangle 4123">
            <a:extLst>
              <a:ext uri="{FF2B5EF4-FFF2-40B4-BE49-F238E27FC236}">
                <a16:creationId xmlns:a16="http://schemas.microsoft.com/office/drawing/2014/main" id="{CD2F2D52-8E74-1836-2FC7-2DA9A10FF015}"/>
              </a:ext>
            </a:extLst>
          </p:cNvPr>
          <p:cNvSpPr/>
          <p:nvPr/>
        </p:nvSpPr>
        <p:spPr>
          <a:xfrm>
            <a:off x="11368131" y="3286353"/>
            <a:ext cx="45580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23" name="Rectangle 4124">
            <a:extLst>
              <a:ext uri="{FF2B5EF4-FFF2-40B4-BE49-F238E27FC236}">
                <a16:creationId xmlns:a16="http://schemas.microsoft.com/office/drawing/2014/main" id="{F5B88E14-0DC9-E083-3EFA-D38C3A1492D6}"/>
              </a:ext>
            </a:extLst>
          </p:cNvPr>
          <p:cNvSpPr/>
          <p:nvPr/>
        </p:nvSpPr>
        <p:spPr>
          <a:xfrm>
            <a:off x="11365498" y="3589669"/>
            <a:ext cx="45580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05</a:t>
            </a:r>
          </a:p>
        </p:txBody>
      </p:sp>
      <p:sp>
        <p:nvSpPr>
          <p:cNvPr id="24" name="Forme libre : forme 4129">
            <a:extLst>
              <a:ext uri="{FF2B5EF4-FFF2-40B4-BE49-F238E27FC236}">
                <a16:creationId xmlns:a16="http://schemas.microsoft.com/office/drawing/2014/main" id="{92F51377-2D80-0BEC-77C2-31347A23D40E}"/>
              </a:ext>
            </a:extLst>
          </p:cNvPr>
          <p:cNvSpPr/>
          <p:nvPr/>
        </p:nvSpPr>
        <p:spPr>
          <a:xfrm>
            <a:off x="657709" y="4169106"/>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5" name="ZoneTexte 4131">
            <a:extLst>
              <a:ext uri="{FF2B5EF4-FFF2-40B4-BE49-F238E27FC236}">
                <a16:creationId xmlns:a16="http://schemas.microsoft.com/office/drawing/2014/main" id="{F666A5D2-2900-4DC5-91BF-17FC44C63CA4}"/>
              </a:ext>
            </a:extLst>
          </p:cNvPr>
          <p:cNvSpPr txBox="1"/>
          <p:nvPr/>
        </p:nvSpPr>
        <p:spPr>
          <a:xfrm>
            <a:off x="617622" y="3873901"/>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ndara" pitchFamily="34"/>
                <a:ea typeface="Verdana" pitchFamily="34"/>
              </a:rPr>
              <a:t>6. Démonstration</a:t>
            </a:r>
            <a:endParaRPr lang="fr-FR" sz="1600" b="1" i="0" u="none" strike="noStrike" kern="1200" cap="none" spc="0" baseline="0">
              <a:solidFill>
                <a:srgbClr val="000000"/>
              </a:solidFill>
              <a:uFillTx/>
              <a:latin typeface="Calibri"/>
            </a:endParaRPr>
          </a:p>
        </p:txBody>
      </p:sp>
      <p:sp>
        <p:nvSpPr>
          <p:cNvPr id="26" name="Rectangle 4133">
            <a:extLst>
              <a:ext uri="{FF2B5EF4-FFF2-40B4-BE49-F238E27FC236}">
                <a16:creationId xmlns:a16="http://schemas.microsoft.com/office/drawing/2014/main" id="{369E232E-CF9E-E350-2B44-8726524E12A1}"/>
              </a:ext>
            </a:extLst>
          </p:cNvPr>
          <p:cNvSpPr/>
          <p:nvPr/>
        </p:nvSpPr>
        <p:spPr>
          <a:xfrm>
            <a:off x="11365498" y="3896048"/>
            <a:ext cx="455800" cy="2730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06</a:t>
            </a:r>
          </a:p>
        </p:txBody>
      </p:sp>
      <p:sp>
        <p:nvSpPr>
          <p:cNvPr id="27" name="Forme libre : forme 4135">
            <a:extLst>
              <a:ext uri="{FF2B5EF4-FFF2-40B4-BE49-F238E27FC236}">
                <a16:creationId xmlns:a16="http://schemas.microsoft.com/office/drawing/2014/main" id="{21601798-9F99-3882-3030-B298BB27B0E7}"/>
              </a:ext>
            </a:extLst>
          </p:cNvPr>
          <p:cNvSpPr/>
          <p:nvPr/>
        </p:nvSpPr>
        <p:spPr>
          <a:xfrm>
            <a:off x="662464" y="4492556"/>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8" name="Forme libre : forme 4136">
            <a:extLst>
              <a:ext uri="{FF2B5EF4-FFF2-40B4-BE49-F238E27FC236}">
                <a16:creationId xmlns:a16="http://schemas.microsoft.com/office/drawing/2014/main" id="{AC9E3318-9958-2639-3EFC-739DF58449B8}"/>
              </a:ext>
            </a:extLst>
          </p:cNvPr>
          <p:cNvSpPr/>
          <p:nvPr/>
        </p:nvSpPr>
        <p:spPr>
          <a:xfrm>
            <a:off x="647002" y="480915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9" name="ZoneTexte 4137">
            <a:extLst>
              <a:ext uri="{FF2B5EF4-FFF2-40B4-BE49-F238E27FC236}">
                <a16:creationId xmlns:a16="http://schemas.microsoft.com/office/drawing/2014/main" id="{A8A11A53-C0DD-8874-200F-C659AE6C5D33}"/>
              </a:ext>
            </a:extLst>
          </p:cNvPr>
          <p:cNvSpPr txBox="1"/>
          <p:nvPr/>
        </p:nvSpPr>
        <p:spPr>
          <a:xfrm>
            <a:off x="610535" y="4180216"/>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7. Présentation du code</a:t>
            </a:r>
            <a:endParaRPr lang="fr-FR" sz="1600" b="1" i="0" u="none" strike="noStrike" kern="1200" cap="none" spc="0" baseline="0" dirty="0">
              <a:solidFill>
                <a:srgbClr val="000000"/>
              </a:solidFill>
              <a:uFillTx/>
              <a:latin typeface="Calibri"/>
            </a:endParaRPr>
          </a:p>
        </p:txBody>
      </p:sp>
      <p:sp>
        <p:nvSpPr>
          <p:cNvPr id="30" name="ZoneTexte 4138">
            <a:extLst>
              <a:ext uri="{FF2B5EF4-FFF2-40B4-BE49-F238E27FC236}">
                <a16:creationId xmlns:a16="http://schemas.microsoft.com/office/drawing/2014/main" id="{1D8557E9-CED4-F97E-C4A1-C68662382F9E}"/>
              </a:ext>
            </a:extLst>
          </p:cNvPr>
          <p:cNvSpPr txBox="1"/>
          <p:nvPr/>
        </p:nvSpPr>
        <p:spPr>
          <a:xfrm>
            <a:off x="603183" y="450087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libri"/>
                <a:ea typeface="Verdana" pitchFamily="34"/>
              </a:rPr>
              <a:t>8. Problèmes rencontrés lors du projet ?</a:t>
            </a:r>
            <a:endParaRPr lang="fr-FR" sz="1600" b="1" i="0" u="none" strike="noStrike" kern="1200" cap="none" spc="0" baseline="0">
              <a:solidFill>
                <a:srgbClr val="000000"/>
              </a:solidFill>
              <a:uFillTx/>
              <a:latin typeface="Calibri"/>
            </a:endParaRPr>
          </a:p>
        </p:txBody>
      </p:sp>
      <p:sp>
        <p:nvSpPr>
          <p:cNvPr id="31" name="Rectangle 4139">
            <a:extLst>
              <a:ext uri="{FF2B5EF4-FFF2-40B4-BE49-F238E27FC236}">
                <a16:creationId xmlns:a16="http://schemas.microsoft.com/office/drawing/2014/main" id="{E00A9E32-59E7-3F40-A3DF-0469D37FECF7}"/>
              </a:ext>
            </a:extLst>
          </p:cNvPr>
          <p:cNvSpPr/>
          <p:nvPr/>
        </p:nvSpPr>
        <p:spPr>
          <a:xfrm>
            <a:off x="11363513" y="4199802"/>
            <a:ext cx="454145" cy="2827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07</a:t>
            </a:r>
          </a:p>
        </p:txBody>
      </p:sp>
      <p:sp>
        <p:nvSpPr>
          <p:cNvPr id="32" name="Rectangle 4140">
            <a:extLst>
              <a:ext uri="{FF2B5EF4-FFF2-40B4-BE49-F238E27FC236}">
                <a16:creationId xmlns:a16="http://schemas.microsoft.com/office/drawing/2014/main" id="{8068D211-3665-728D-3E52-383F300C981B}"/>
              </a:ext>
            </a:extLst>
          </p:cNvPr>
          <p:cNvSpPr/>
          <p:nvPr/>
        </p:nvSpPr>
        <p:spPr>
          <a:xfrm>
            <a:off x="11360715" y="4524423"/>
            <a:ext cx="453496" cy="279641"/>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08</a:t>
            </a:r>
          </a:p>
        </p:txBody>
      </p:sp>
      <p:sp>
        <p:nvSpPr>
          <p:cNvPr id="33" name="Forme libre : forme 4165">
            <a:extLst>
              <a:ext uri="{FF2B5EF4-FFF2-40B4-BE49-F238E27FC236}">
                <a16:creationId xmlns:a16="http://schemas.microsoft.com/office/drawing/2014/main" id="{33E1229A-90D7-9EED-C11F-B71FDC59985C}"/>
              </a:ext>
            </a:extLst>
          </p:cNvPr>
          <p:cNvSpPr/>
          <p:nvPr/>
        </p:nvSpPr>
        <p:spPr>
          <a:xfrm>
            <a:off x="640656" y="512182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34" name="Forme libre : forme 4167">
            <a:extLst>
              <a:ext uri="{FF2B5EF4-FFF2-40B4-BE49-F238E27FC236}">
                <a16:creationId xmlns:a16="http://schemas.microsoft.com/office/drawing/2014/main" id="{BA9137D4-5BE7-A771-19C1-2C51E03DD042}"/>
              </a:ext>
            </a:extLst>
          </p:cNvPr>
          <p:cNvSpPr/>
          <p:nvPr/>
        </p:nvSpPr>
        <p:spPr>
          <a:xfrm>
            <a:off x="640656" y="544399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35" name="ZoneTexte 4168">
            <a:extLst>
              <a:ext uri="{FF2B5EF4-FFF2-40B4-BE49-F238E27FC236}">
                <a16:creationId xmlns:a16="http://schemas.microsoft.com/office/drawing/2014/main" id="{2C5159B1-962D-E59D-D64D-F4BD7E974F58}"/>
              </a:ext>
            </a:extLst>
          </p:cNvPr>
          <p:cNvSpPr txBox="1"/>
          <p:nvPr/>
        </p:nvSpPr>
        <p:spPr>
          <a:xfrm>
            <a:off x="610544" y="4829129"/>
            <a:ext cx="3827385"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9. Améliorations à prévoir sur le projet ?</a:t>
            </a:r>
            <a:endParaRPr lang="fr-FR" sz="1600" b="1" i="0" u="none" strike="noStrike" kern="1200" cap="none" spc="0" baseline="0" dirty="0">
              <a:solidFill>
                <a:srgbClr val="000000"/>
              </a:solidFill>
              <a:uFillTx/>
              <a:latin typeface="Calibri"/>
            </a:endParaRPr>
          </a:p>
        </p:txBody>
      </p:sp>
      <p:sp>
        <p:nvSpPr>
          <p:cNvPr id="36" name="ZoneTexte 4169">
            <a:extLst>
              <a:ext uri="{FF2B5EF4-FFF2-40B4-BE49-F238E27FC236}">
                <a16:creationId xmlns:a16="http://schemas.microsoft.com/office/drawing/2014/main" id="{5E6FB45C-A761-A286-CC22-F911DDE5DB8B}"/>
              </a:ext>
            </a:extLst>
          </p:cNvPr>
          <p:cNvSpPr txBox="1"/>
          <p:nvPr/>
        </p:nvSpPr>
        <p:spPr>
          <a:xfrm>
            <a:off x="592485" y="5132518"/>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10. Conclusion et remerciements</a:t>
            </a:r>
            <a:endParaRPr lang="fr-FR" sz="1600" b="1" i="0" u="none" strike="noStrike" kern="1200" cap="none" spc="0" baseline="0" dirty="0">
              <a:solidFill>
                <a:srgbClr val="000000"/>
              </a:solidFill>
              <a:uFillTx/>
              <a:latin typeface="Calibri"/>
            </a:endParaRPr>
          </a:p>
        </p:txBody>
      </p:sp>
      <p:sp>
        <p:nvSpPr>
          <p:cNvPr id="37" name="Rectangle 4171">
            <a:extLst>
              <a:ext uri="{FF2B5EF4-FFF2-40B4-BE49-F238E27FC236}">
                <a16:creationId xmlns:a16="http://schemas.microsoft.com/office/drawing/2014/main" id="{28DEE925-0489-0D19-4663-6C3D6F5A8136}"/>
              </a:ext>
            </a:extLst>
          </p:cNvPr>
          <p:cNvSpPr/>
          <p:nvPr/>
        </p:nvSpPr>
        <p:spPr>
          <a:xfrm>
            <a:off x="11357158" y="4840970"/>
            <a:ext cx="453496"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FFFFFF"/>
                </a:solidFill>
                <a:uFillTx/>
                <a:latin typeface="Calibri"/>
              </a:rPr>
              <a:t>12</a:t>
            </a:r>
            <a:endParaRPr lang="fr-FR" sz="1600" b="0" i="0" u="none" strike="noStrike" kern="1200" cap="none" spc="0" baseline="0">
              <a:solidFill>
                <a:srgbClr val="FFFFFF"/>
              </a:solidFill>
              <a:uFillTx/>
              <a:latin typeface="Calibri"/>
            </a:endParaRPr>
          </a:p>
        </p:txBody>
      </p:sp>
      <p:sp>
        <p:nvSpPr>
          <p:cNvPr id="38" name="Rectangle 4172">
            <a:extLst>
              <a:ext uri="{FF2B5EF4-FFF2-40B4-BE49-F238E27FC236}">
                <a16:creationId xmlns:a16="http://schemas.microsoft.com/office/drawing/2014/main" id="{61F4E4D0-3D63-94C8-0881-CF8F484693F4}"/>
              </a:ext>
            </a:extLst>
          </p:cNvPr>
          <p:cNvSpPr/>
          <p:nvPr/>
        </p:nvSpPr>
        <p:spPr>
          <a:xfrm>
            <a:off x="11357158" y="5150988"/>
            <a:ext cx="446090" cy="283445"/>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FFFFFF"/>
                </a:solidFill>
                <a:uFillTx/>
                <a:latin typeface="Calibri"/>
              </a:rPr>
              <a:t>15</a:t>
            </a:r>
            <a:endParaRPr lang="fr-FR" sz="1600" b="0" i="0" u="none" strike="noStrike" kern="1200" cap="none" spc="0" baseline="0">
              <a:solidFill>
                <a:srgbClr val="FFFFFF"/>
              </a:solidFill>
              <a:uFillTx/>
              <a:latin typeface="Calibri"/>
            </a:endParaRPr>
          </a:p>
        </p:txBody>
      </p:sp>
      <p:sp>
        <p:nvSpPr>
          <p:cNvPr id="39" name="Espace réservé du numéro de diapositive 68">
            <a:extLst>
              <a:ext uri="{FF2B5EF4-FFF2-40B4-BE49-F238E27FC236}">
                <a16:creationId xmlns:a16="http://schemas.microsoft.com/office/drawing/2014/main" id="{0B5787F5-FF6E-A3A0-8CBC-186C76960DDB}"/>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921B66A-D0AC-487D-823E-847670651436}" type="slidenum">
              <a:rPr/>
              <a:t>2</a:t>
            </a:fld>
            <a:endParaRPr lang="fr-FR" sz="1200" b="0" i="0" u="none" strike="noStrike" kern="1200" cap="none" spc="0" baseline="0">
              <a:solidFill>
                <a:srgbClr val="000000"/>
              </a:solidFill>
              <a:uFillTx/>
              <a:latin typeface="Calibri"/>
            </a:endParaRPr>
          </a:p>
        </p:txBody>
      </p:sp>
      <p:sp>
        <p:nvSpPr>
          <p:cNvPr id="40" name="Forme libre : forme 4167">
            <a:extLst>
              <a:ext uri="{FF2B5EF4-FFF2-40B4-BE49-F238E27FC236}">
                <a16:creationId xmlns:a16="http://schemas.microsoft.com/office/drawing/2014/main" id="{D5D117E0-2021-1CD0-2E0F-99439A3F4B32}"/>
              </a:ext>
            </a:extLst>
          </p:cNvPr>
          <p:cNvSpPr/>
          <p:nvPr/>
        </p:nvSpPr>
        <p:spPr>
          <a:xfrm>
            <a:off x="6220654" y="544485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1" name="Forme libre : forme 4167">
            <a:extLst>
              <a:ext uri="{FF2B5EF4-FFF2-40B4-BE49-F238E27FC236}">
                <a16:creationId xmlns:a16="http://schemas.microsoft.com/office/drawing/2014/main" id="{04A2CF34-715F-1076-DBA8-6D67B91078BF}"/>
              </a:ext>
            </a:extLst>
          </p:cNvPr>
          <p:cNvSpPr/>
          <p:nvPr/>
        </p:nvSpPr>
        <p:spPr>
          <a:xfrm>
            <a:off x="6220644" y="512140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2" name="Forme libre : forme 4167">
            <a:extLst>
              <a:ext uri="{FF2B5EF4-FFF2-40B4-BE49-F238E27FC236}">
                <a16:creationId xmlns:a16="http://schemas.microsoft.com/office/drawing/2014/main" id="{A62FC733-99CE-77ED-5C81-6371EF73FD9C}"/>
              </a:ext>
            </a:extLst>
          </p:cNvPr>
          <p:cNvSpPr/>
          <p:nvPr/>
        </p:nvSpPr>
        <p:spPr>
          <a:xfrm>
            <a:off x="6220644" y="4806342"/>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3" name="Forme libre : forme 4167">
            <a:extLst>
              <a:ext uri="{FF2B5EF4-FFF2-40B4-BE49-F238E27FC236}">
                <a16:creationId xmlns:a16="http://schemas.microsoft.com/office/drawing/2014/main" id="{01A2AC6F-465D-7CB3-0251-ED9401144955}"/>
              </a:ext>
            </a:extLst>
          </p:cNvPr>
          <p:cNvSpPr/>
          <p:nvPr/>
        </p:nvSpPr>
        <p:spPr>
          <a:xfrm>
            <a:off x="6237661" y="4500877"/>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4" name="Forme libre : forme 4167">
            <a:extLst>
              <a:ext uri="{FF2B5EF4-FFF2-40B4-BE49-F238E27FC236}">
                <a16:creationId xmlns:a16="http://schemas.microsoft.com/office/drawing/2014/main" id="{57583887-BADD-E851-FFF4-6A7760369218}"/>
              </a:ext>
            </a:extLst>
          </p:cNvPr>
          <p:cNvSpPr/>
          <p:nvPr/>
        </p:nvSpPr>
        <p:spPr>
          <a:xfrm>
            <a:off x="6237661" y="417729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5" name="Forme libre : forme 4167">
            <a:extLst>
              <a:ext uri="{FF2B5EF4-FFF2-40B4-BE49-F238E27FC236}">
                <a16:creationId xmlns:a16="http://schemas.microsoft.com/office/drawing/2014/main" id="{1BCC65F2-7E0D-71B3-7332-3CA68D6FE97F}"/>
              </a:ext>
            </a:extLst>
          </p:cNvPr>
          <p:cNvSpPr/>
          <p:nvPr/>
        </p:nvSpPr>
        <p:spPr>
          <a:xfrm>
            <a:off x="6226999" y="3872374"/>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6" name="Forme libre : forme 4167">
            <a:extLst>
              <a:ext uri="{FF2B5EF4-FFF2-40B4-BE49-F238E27FC236}">
                <a16:creationId xmlns:a16="http://schemas.microsoft.com/office/drawing/2014/main" id="{8F1D3933-19BE-582B-81B3-52629744C64D}"/>
              </a:ext>
            </a:extLst>
          </p:cNvPr>
          <p:cNvSpPr/>
          <p:nvPr/>
        </p:nvSpPr>
        <p:spPr>
          <a:xfrm>
            <a:off x="6237661" y="3558314"/>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7" name="Forme libre : forme 4167">
            <a:extLst>
              <a:ext uri="{FF2B5EF4-FFF2-40B4-BE49-F238E27FC236}">
                <a16:creationId xmlns:a16="http://schemas.microsoft.com/office/drawing/2014/main" id="{2B5BE5A4-FA5A-5275-766D-315F079CB7B8}"/>
              </a:ext>
            </a:extLst>
          </p:cNvPr>
          <p:cNvSpPr/>
          <p:nvPr/>
        </p:nvSpPr>
        <p:spPr>
          <a:xfrm>
            <a:off x="6242462" y="325329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8" name="Forme libre : forme 4167">
            <a:extLst>
              <a:ext uri="{FF2B5EF4-FFF2-40B4-BE49-F238E27FC236}">
                <a16:creationId xmlns:a16="http://schemas.microsoft.com/office/drawing/2014/main" id="{6BFB9862-1321-C783-0237-AC3482303586}"/>
              </a:ext>
            </a:extLst>
          </p:cNvPr>
          <p:cNvSpPr/>
          <p:nvPr/>
        </p:nvSpPr>
        <p:spPr>
          <a:xfrm>
            <a:off x="6220644" y="294823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9" name="Forme libre : forme 4167">
            <a:extLst>
              <a:ext uri="{FF2B5EF4-FFF2-40B4-BE49-F238E27FC236}">
                <a16:creationId xmlns:a16="http://schemas.microsoft.com/office/drawing/2014/main" id="{43CC65DA-34B0-C856-9BC8-78070623C8E7}"/>
              </a:ext>
            </a:extLst>
          </p:cNvPr>
          <p:cNvSpPr/>
          <p:nvPr/>
        </p:nvSpPr>
        <p:spPr>
          <a:xfrm>
            <a:off x="6226999" y="265209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50" name="Rectangle 54">
            <a:extLst>
              <a:ext uri="{FF2B5EF4-FFF2-40B4-BE49-F238E27FC236}">
                <a16:creationId xmlns:a16="http://schemas.microsoft.com/office/drawing/2014/main" id="{148496BB-8145-C988-A33C-4F079D4BDA87}"/>
              </a:ext>
            </a:extLst>
          </p:cNvPr>
          <p:cNvSpPr/>
          <p:nvPr/>
        </p:nvSpPr>
        <p:spPr>
          <a:xfrm>
            <a:off x="625358" y="5886642"/>
            <a:ext cx="11219249" cy="50410"/>
          </a:xfrm>
          <a:prstGeom prst="rect">
            <a:avLst/>
          </a:pr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F656453-1F00-D0FA-7B82-A93CA39D8E63}"/>
              </a:ext>
            </a:extLst>
          </p:cNvPr>
          <p:cNvPicPr>
            <a:picLocks noChangeAspect="1"/>
          </p:cNvPicPr>
          <p:nvPr/>
        </p:nvPicPr>
        <p:blipFill>
          <a:blip r:embed="rId2"/>
          <a:stretch>
            <a:fillRect/>
          </a:stretch>
        </p:blipFill>
        <p:spPr>
          <a:xfrm>
            <a:off x="141820" y="986372"/>
            <a:ext cx="4234368" cy="3958161"/>
          </a:xfrm>
          <a:prstGeom prst="rect">
            <a:avLst/>
          </a:prstGeom>
        </p:spPr>
      </p:pic>
      <p:pic>
        <p:nvPicPr>
          <p:cNvPr id="7" name="Image 6">
            <a:extLst>
              <a:ext uri="{FF2B5EF4-FFF2-40B4-BE49-F238E27FC236}">
                <a16:creationId xmlns:a16="http://schemas.microsoft.com/office/drawing/2014/main" id="{B30348E1-66A3-E646-BC41-A8B227BBC5A3}"/>
              </a:ext>
            </a:extLst>
          </p:cNvPr>
          <p:cNvPicPr>
            <a:picLocks noChangeAspect="1"/>
          </p:cNvPicPr>
          <p:nvPr/>
        </p:nvPicPr>
        <p:blipFill>
          <a:blip r:embed="rId3"/>
          <a:stretch>
            <a:fillRect/>
          </a:stretch>
        </p:blipFill>
        <p:spPr>
          <a:xfrm>
            <a:off x="7645593" y="751840"/>
            <a:ext cx="4323922" cy="5757333"/>
          </a:xfrm>
          <a:prstGeom prst="rect">
            <a:avLst/>
          </a:prstGeom>
        </p:spPr>
      </p:pic>
      <p:sp>
        <p:nvSpPr>
          <p:cNvPr id="8" name="ZoneTexte 7">
            <a:extLst>
              <a:ext uri="{FF2B5EF4-FFF2-40B4-BE49-F238E27FC236}">
                <a16:creationId xmlns:a16="http://schemas.microsoft.com/office/drawing/2014/main" id="{F4579848-6CB9-3445-3C1E-B597A9E127A5}"/>
              </a:ext>
            </a:extLst>
          </p:cNvPr>
          <p:cNvSpPr txBox="1"/>
          <p:nvPr/>
        </p:nvSpPr>
        <p:spPr>
          <a:xfrm>
            <a:off x="8845973" y="277707"/>
            <a:ext cx="2377440" cy="369332"/>
          </a:xfrm>
          <a:prstGeom prst="rect">
            <a:avLst/>
          </a:prstGeom>
          <a:noFill/>
        </p:spPr>
        <p:txBody>
          <a:bodyPr wrap="square" rtlCol="0">
            <a:spAutoFit/>
          </a:bodyPr>
          <a:lstStyle/>
          <a:p>
            <a:r>
              <a:rPr lang="fr-FR" b="1" dirty="0">
                <a:highlight>
                  <a:srgbClr val="FFFF00"/>
                </a:highlight>
              </a:rPr>
              <a:t>HOOK </a:t>
            </a:r>
            <a:r>
              <a:rPr lang="fr-FR" b="1" dirty="0" err="1">
                <a:highlight>
                  <a:srgbClr val="FFFF00"/>
                </a:highlight>
              </a:rPr>
              <a:t>checkauth</a:t>
            </a:r>
            <a:endParaRPr lang="fr-FR" b="1" dirty="0">
              <a:highlight>
                <a:srgbClr val="FFFF00"/>
              </a:highlight>
            </a:endParaRPr>
          </a:p>
        </p:txBody>
      </p:sp>
      <p:pic>
        <p:nvPicPr>
          <p:cNvPr id="10" name="Image 9">
            <a:extLst>
              <a:ext uri="{FF2B5EF4-FFF2-40B4-BE49-F238E27FC236}">
                <a16:creationId xmlns:a16="http://schemas.microsoft.com/office/drawing/2014/main" id="{7E9D9334-5A6C-4156-B30D-98BB8796BE17}"/>
              </a:ext>
            </a:extLst>
          </p:cNvPr>
          <p:cNvPicPr>
            <a:picLocks noChangeAspect="1"/>
          </p:cNvPicPr>
          <p:nvPr/>
        </p:nvPicPr>
        <p:blipFill>
          <a:blip r:embed="rId4"/>
          <a:stretch>
            <a:fillRect/>
          </a:stretch>
        </p:blipFill>
        <p:spPr>
          <a:xfrm>
            <a:off x="4451311" y="986372"/>
            <a:ext cx="3044036" cy="5252098"/>
          </a:xfrm>
          <a:prstGeom prst="rect">
            <a:avLst/>
          </a:prstGeom>
        </p:spPr>
      </p:pic>
      <p:sp>
        <p:nvSpPr>
          <p:cNvPr id="11" name="ZoneTexte 10">
            <a:extLst>
              <a:ext uri="{FF2B5EF4-FFF2-40B4-BE49-F238E27FC236}">
                <a16:creationId xmlns:a16="http://schemas.microsoft.com/office/drawing/2014/main" id="{B2D39B9E-953B-5A41-C7AC-D431999E65F0}"/>
              </a:ext>
            </a:extLst>
          </p:cNvPr>
          <p:cNvSpPr txBox="1"/>
          <p:nvPr/>
        </p:nvSpPr>
        <p:spPr>
          <a:xfrm>
            <a:off x="222485" y="462373"/>
            <a:ext cx="3603413" cy="461665"/>
          </a:xfrm>
          <a:prstGeom prst="rect">
            <a:avLst/>
          </a:prstGeom>
          <a:noFill/>
        </p:spPr>
        <p:txBody>
          <a:bodyPr wrap="square">
            <a:spAutoFit/>
          </a:bodyPr>
          <a:lstStyle/>
          <a:p>
            <a:r>
              <a:rPr lang="fr-FR" sz="2400" b="1" dirty="0">
                <a:solidFill>
                  <a:srgbClr val="F05454"/>
                </a:solidFill>
                <a:latin typeface="Candara" pitchFamily="34"/>
                <a:ea typeface="Verdana" pitchFamily="34"/>
              </a:rPr>
              <a:t>Login (Connexion)</a:t>
            </a:r>
            <a:endParaRPr lang="fr-FR" sz="2400" dirty="0">
              <a:solidFill>
                <a:srgbClr val="F05454"/>
              </a:solidFill>
            </a:endParaRPr>
          </a:p>
        </p:txBody>
      </p:sp>
      <p:sp>
        <p:nvSpPr>
          <p:cNvPr id="12" name="ZoneTexte 11">
            <a:extLst>
              <a:ext uri="{FF2B5EF4-FFF2-40B4-BE49-F238E27FC236}">
                <a16:creationId xmlns:a16="http://schemas.microsoft.com/office/drawing/2014/main" id="{C95B88B3-4856-4B1D-938A-D8CE4DEBC1F7}"/>
              </a:ext>
            </a:extLst>
          </p:cNvPr>
          <p:cNvSpPr txBox="1"/>
          <p:nvPr/>
        </p:nvSpPr>
        <p:spPr>
          <a:xfrm>
            <a:off x="4294293" y="416206"/>
            <a:ext cx="3603413" cy="461665"/>
          </a:xfrm>
          <a:prstGeom prst="rect">
            <a:avLst/>
          </a:prstGeom>
          <a:noFill/>
        </p:spPr>
        <p:txBody>
          <a:bodyPr wrap="square">
            <a:spAutoFit/>
          </a:bodyPr>
          <a:lstStyle/>
          <a:p>
            <a:r>
              <a:rPr lang="fr-FR" sz="2400" b="1" dirty="0">
                <a:solidFill>
                  <a:srgbClr val="00B050"/>
                </a:solidFill>
                <a:latin typeface="Candara" pitchFamily="34"/>
                <a:ea typeface="Verdana" pitchFamily="34"/>
              </a:rPr>
              <a:t>Logout (Déconnexion)</a:t>
            </a:r>
            <a:endParaRPr lang="fr-FR" sz="2400" dirty="0">
              <a:solidFill>
                <a:srgbClr val="00B050"/>
              </a:solidFill>
            </a:endParaRPr>
          </a:p>
        </p:txBody>
      </p:sp>
      <p:sp>
        <p:nvSpPr>
          <p:cNvPr id="13" name="ZoneTexte 7">
            <a:extLst>
              <a:ext uri="{FF2B5EF4-FFF2-40B4-BE49-F238E27FC236}">
                <a16:creationId xmlns:a16="http://schemas.microsoft.com/office/drawing/2014/main" id="{27E6F8D3-583C-3A2D-180A-D06F354D17C7}"/>
              </a:ext>
            </a:extLst>
          </p:cNvPr>
          <p:cNvSpPr txBox="1"/>
          <p:nvPr/>
        </p:nvSpPr>
        <p:spPr>
          <a:xfrm>
            <a:off x="315904" y="5915304"/>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rPr>
              <a:t>FRONT</a:t>
            </a:r>
            <a:endParaRPr lang="fr-FR" sz="3600" b="0" i="0" u="none" strike="noStrike" kern="1200" cap="none" spc="0" baseline="0" dirty="0">
              <a:solidFill>
                <a:schemeClr val="bg1"/>
              </a:solidFill>
              <a:uFillTx/>
              <a:latin typeface="Calibri"/>
            </a:endParaRPr>
          </a:p>
        </p:txBody>
      </p:sp>
    </p:spTree>
    <p:extLst>
      <p:ext uri="{BB962C8B-B14F-4D97-AF65-F5344CB8AC3E}">
        <p14:creationId xmlns:p14="http://schemas.microsoft.com/office/powerpoint/2010/main" val="277562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a:extLst>
              <a:ext uri="{FF2B5EF4-FFF2-40B4-BE49-F238E27FC236}">
                <a16:creationId xmlns:a16="http://schemas.microsoft.com/office/drawing/2014/main" id="{EE218DB7-76F8-AF70-CC71-71BF247B5E6B}"/>
              </a:ext>
            </a:extLst>
          </p:cNvPr>
          <p:cNvPicPr>
            <a:picLocks noChangeAspect="1"/>
          </p:cNvPicPr>
          <p:nvPr/>
        </p:nvPicPr>
        <p:blipFill>
          <a:blip r:embed="rId2"/>
          <a:stretch>
            <a:fillRect/>
          </a:stretch>
        </p:blipFill>
        <p:spPr>
          <a:xfrm>
            <a:off x="215057" y="780534"/>
            <a:ext cx="3605667" cy="3936998"/>
          </a:xfrm>
          <a:prstGeom prst="rect">
            <a:avLst/>
          </a:prstGeom>
        </p:spPr>
      </p:pic>
      <p:pic>
        <p:nvPicPr>
          <p:cNvPr id="7" name="Image 6">
            <a:extLst>
              <a:ext uri="{FF2B5EF4-FFF2-40B4-BE49-F238E27FC236}">
                <a16:creationId xmlns:a16="http://schemas.microsoft.com/office/drawing/2014/main" id="{492C06E4-5A7B-F6F6-52F4-DC4715964E31}"/>
              </a:ext>
            </a:extLst>
          </p:cNvPr>
          <p:cNvPicPr>
            <a:picLocks noChangeAspect="1"/>
          </p:cNvPicPr>
          <p:nvPr/>
        </p:nvPicPr>
        <p:blipFill>
          <a:blip r:embed="rId3"/>
          <a:stretch>
            <a:fillRect/>
          </a:stretch>
        </p:blipFill>
        <p:spPr>
          <a:xfrm>
            <a:off x="7449296" y="2948622"/>
            <a:ext cx="4527647" cy="3537819"/>
          </a:xfrm>
          <a:prstGeom prst="rect">
            <a:avLst/>
          </a:prstGeom>
        </p:spPr>
      </p:pic>
      <p:sp>
        <p:nvSpPr>
          <p:cNvPr id="8" name="ZoneTexte 7">
            <a:extLst>
              <a:ext uri="{FF2B5EF4-FFF2-40B4-BE49-F238E27FC236}">
                <a16:creationId xmlns:a16="http://schemas.microsoft.com/office/drawing/2014/main" id="{C0AE0F2C-7C0C-D4E6-F608-CEB3680A5B5C}"/>
              </a:ext>
            </a:extLst>
          </p:cNvPr>
          <p:cNvSpPr txBox="1"/>
          <p:nvPr/>
        </p:nvSpPr>
        <p:spPr>
          <a:xfrm>
            <a:off x="566417" y="151884"/>
            <a:ext cx="3603413" cy="461665"/>
          </a:xfrm>
          <a:prstGeom prst="rect">
            <a:avLst/>
          </a:prstGeom>
          <a:noFill/>
        </p:spPr>
        <p:txBody>
          <a:bodyPr wrap="square">
            <a:spAutoFit/>
          </a:bodyPr>
          <a:lstStyle/>
          <a:p>
            <a:r>
              <a:rPr lang="fr-FR" sz="2400" b="1" dirty="0">
                <a:solidFill>
                  <a:srgbClr val="F05454"/>
                </a:solidFill>
                <a:latin typeface="Candara" pitchFamily="34"/>
                <a:ea typeface="Verdana" pitchFamily="34"/>
              </a:rPr>
              <a:t>Login (Connexion)</a:t>
            </a:r>
            <a:endParaRPr lang="fr-FR" sz="2400" dirty="0">
              <a:solidFill>
                <a:srgbClr val="F05454"/>
              </a:solidFill>
            </a:endParaRPr>
          </a:p>
        </p:txBody>
      </p:sp>
      <p:sp>
        <p:nvSpPr>
          <p:cNvPr id="9" name="ZoneTexte 8">
            <a:extLst>
              <a:ext uri="{FF2B5EF4-FFF2-40B4-BE49-F238E27FC236}">
                <a16:creationId xmlns:a16="http://schemas.microsoft.com/office/drawing/2014/main" id="{42F3DF34-085C-6132-2524-A53CA9604DDB}"/>
              </a:ext>
            </a:extLst>
          </p:cNvPr>
          <p:cNvSpPr txBox="1"/>
          <p:nvPr/>
        </p:nvSpPr>
        <p:spPr>
          <a:xfrm>
            <a:off x="8049680" y="2330524"/>
            <a:ext cx="3603413" cy="461665"/>
          </a:xfrm>
          <a:prstGeom prst="rect">
            <a:avLst/>
          </a:prstGeom>
          <a:noFill/>
        </p:spPr>
        <p:txBody>
          <a:bodyPr wrap="square">
            <a:spAutoFit/>
          </a:bodyPr>
          <a:lstStyle/>
          <a:p>
            <a:r>
              <a:rPr lang="fr-FR" sz="2400" b="1" dirty="0">
                <a:solidFill>
                  <a:srgbClr val="00B050"/>
                </a:solidFill>
                <a:latin typeface="Candara" pitchFamily="34"/>
                <a:ea typeface="Verdana" pitchFamily="34"/>
              </a:rPr>
              <a:t>Logout (Déconnexion)</a:t>
            </a:r>
            <a:endParaRPr lang="fr-FR" sz="2400" dirty="0">
              <a:solidFill>
                <a:srgbClr val="00B050"/>
              </a:solidFill>
            </a:endParaRPr>
          </a:p>
        </p:txBody>
      </p:sp>
      <p:sp>
        <p:nvSpPr>
          <p:cNvPr id="3" name="ZoneTexte 2">
            <a:extLst>
              <a:ext uri="{FF2B5EF4-FFF2-40B4-BE49-F238E27FC236}">
                <a16:creationId xmlns:a16="http://schemas.microsoft.com/office/drawing/2014/main" id="{7B8345FB-F137-8526-3BC2-0DAF190CF652}"/>
              </a:ext>
            </a:extLst>
          </p:cNvPr>
          <p:cNvSpPr txBox="1"/>
          <p:nvPr/>
        </p:nvSpPr>
        <p:spPr>
          <a:xfrm>
            <a:off x="4169830" y="844796"/>
            <a:ext cx="2827870" cy="577081"/>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sz="1050" dirty="0"/>
              <a:t>Cherche l'utilisateur dans la base de données avec l'email donné. Si l'utilisateur n'existe pas, renvoi une erreur</a:t>
            </a:r>
          </a:p>
        </p:txBody>
      </p:sp>
      <p:sp>
        <p:nvSpPr>
          <p:cNvPr id="4" name="Rectangle 3">
            <a:extLst>
              <a:ext uri="{FF2B5EF4-FFF2-40B4-BE49-F238E27FC236}">
                <a16:creationId xmlns:a16="http://schemas.microsoft.com/office/drawing/2014/main" id="{F6E9E290-D226-B8B5-959D-E15099FFB383}"/>
              </a:ext>
            </a:extLst>
          </p:cNvPr>
          <p:cNvSpPr/>
          <p:nvPr/>
        </p:nvSpPr>
        <p:spPr>
          <a:xfrm>
            <a:off x="342178" y="1041262"/>
            <a:ext cx="2083522" cy="184150"/>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02CC07E3-EF9A-B420-E79F-106AAB35F48E}"/>
              </a:ext>
            </a:extLst>
          </p:cNvPr>
          <p:cNvCxnSpPr>
            <a:stCxn id="4" idx="3"/>
            <a:endCxn id="3" idx="1"/>
          </p:cNvCxnSpPr>
          <p:nvPr/>
        </p:nvCxnSpPr>
        <p:spPr>
          <a:xfrm>
            <a:off x="2425700" y="1133337"/>
            <a:ext cx="1744130" cy="0"/>
          </a:xfrm>
          <a:prstGeom prst="line">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7C07A6-8771-826B-8054-C55D4FC8C28B}"/>
              </a:ext>
            </a:extLst>
          </p:cNvPr>
          <p:cNvSpPr/>
          <p:nvPr/>
        </p:nvSpPr>
        <p:spPr>
          <a:xfrm>
            <a:off x="342178" y="2012912"/>
            <a:ext cx="2877272" cy="330211"/>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043FD126-AA1B-86A0-5500-868F3794D8AA}"/>
              </a:ext>
            </a:extLst>
          </p:cNvPr>
          <p:cNvSpPr txBox="1"/>
          <p:nvPr/>
        </p:nvSpPr>
        <p:spPr>
          <a:xfrm>
            <a:off x="4169830" y="1964052"/>
            <a:ext cx="2827870" cy="415498"/>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sz="1050" dirty="0"/>
              <a:t>Avant de permettre la connexion, il est nécessaire de vérifier si l'utilisateur est actif.</a:t>
            </a:r>
          </a:p>
        </p:txBody>
      </p:sp>
      <p:cxnSp>
        <p:nvCxnSpPr>
          <p:cNvPr id="15" name="Connecteur droit 14">
            <a:extLst>
              <a:ext uri="{FF2B5EF4-FFF2-40B4-BE49-F238E27FC236}">
                <a16:creationId xmlns:a16="http://schemas.microsoft.com/office/drawing/2014/main" id="{2076E97C-C16B-D37C-1D85-99F1E259BF84}"/>
              </a:ext>
            </a:extLst>
          </p:cNvPr>
          <p:cNvCxnSpPr>
            <a:cxnSpLocks/>
          </p:cNvCxnSpPr>
          <p:nvPr/>
        </p:nvCxnSpPr>
        <p:spPr>
          <a:xfrm>
            <a:off x="3223010" y="2178017"/>
            <a:ext cx="946820" cy="0"/>
          </a:xfrm>
          <a:prstGeom prst="line">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DE1E407E-528E-476A-4FD6-6CC5D1AFA350}"/>
              </a:ext>
            </a:extLst>
          </p:cNvPr>
          <p:cNvSpPr txBox="1"/>
          <p:nvPr/>
        </p:nvSpPr>
        <p:spPr>
          <a:xfrm>
            <a:off x="4169830" y="2466556"/>
            <a:ext cx="2827870" cy="577081"/>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fr-FR" sz="1050" b="1" dirty="0"/>
              <a:t>bcrypt.compare </a:t>
            </a:r>
            <a:r>
              <a:rPr lang="fr-FR" altLang="fr-FR" sz="1050" dirty="0"/>
              <a:t>pour comparer le mot de passe fourni avec celui stocké dans la base de données. </a:t>
            </a:r>
            <a:endParaRPr lang="fr-FR" sz="1050" dirty="0"/>
          </a:p>
        </p:txBody>
      </p:sp>
      <p:sp>
        <p:nvSpPr>
          <p:cNvPr id="18" name="Rectangle 17">
            <a:extLst>
              <a:ext uri="{FF2B5EF4-FFF2-40B4-BE49-F238E27FC236}">
                <a16:creationId xmlns:a16="http://schemas.microsoft.com/office/drawing/2014/main" id="{62D59A32-2754-47CE-621B-2711D0DC8812}"/>
              </a:ext>
            </a:extLst>
          </p:cNvPr>
          <p:cNvSpPr/>
          <p:nvPr/>
        </p:nvSpPr>
        <p:spPr>
          <a:xfrm>
            <a:off x="342178" y="2391983"/>
            <a:ext cx="2877272" cy="184151"/>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 en angle 19">
            <a:extLst>
              <a:ext uri="{FF2B5EF4-FFF2-40B4-BE49-F238E27FC236}">
                <a16:creationId xmlns:a16="http://schemas.microsoft.com/office/drawing/2014/main" id="{E2E849EF-627C-DFF4-92AA-E9373D2D01AD}"/>
              </a:ext>
            </a:extLst>
          </p:cNvPr>
          <p:cNvCxnSpPr>
            <a:endCxn id="17" idx="1"/>
          </p:cNvCxnSpPr>
          <p:nvPr/>
        </p:nvCxnSpPr>
        <p:spPr>
          <a:xfrm>
            <a:off x="3219450" y="2480932"/>
            <a:ext cx="950380" cy="274165"/>
          </a:xfrm>
          <a:prstGeom prst="bentConnector3">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FFE0E9D-543C-4DA5-A070-000D03E58536}"/>
              </a:ext>
            </a:extLst>
          </p:cNvPr>
          <p:cNvSpPr>
            <a:spLocks noChangeArrowheads="1"/>
          </p:cNvSpPr>
          <p:nvPr/>
        </p:nvSpPr>
        <p:spPr bwMode="auto">
          <a:xfrm>
            <a:off x="0" y="-3301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C187E4FD-DDB5-4097-83A2-5093481790CD}"/>
              </a:ext>
            </a:extLst>
          </p:cNvPr>
          <p:cNvSpPr/>
          <p:nvPr/>
        </p:nvSpPr>
        <p:spPr>
          <a:xfrm>
            <a:off x="393700" y="2806700"/>
            <a:ext cx="1581150" cy="806450"/>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a:extLst>
              <a:ext uri="{FF2B5EF4-FFF2-40B4-BE49-F238E27FC236}">
                <a16:creationId xmlns:a16="http://schemas.microsoft.com/office/drawing/2014/main" id="{84975D1F-5F96-1446-D24B-FF572CF7875A}"/>
              </a:ext>
            </a:extLst>
          </p:cNvPr>
          <p:cNvCxnSpPr>
            <a:cxnSpLocks/>
            <a:stCxn id="28" idx="3"/>
          </p:cNvCxnSpPr>
          <p:nvPr/>
        </p:nvCxnSpPr>
        <p:spPr>
          <a:xfrm>
            <a:off x="1974850" y="3209925"/>
            <a:ext cx="2194980" cy="773"/>
          </a:xfrm>
          <a:prstGeom prst="line">
            <a:avLst/>
          </a:prstGeom>
          <a:ln w="12700">
            <a:solidFill>
              <a:srgbClr val="F05454"/>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023CDEC-9ACB-D754-6708-5148ED8DD412}"/>
              </a:ext>
            </a:extLst>
          </p:cNvPr>
          <p:cNvSpPr txBox="1"/>
          <p:nvPr/>
        </p:nvSpPr>
        <p:spPr>
          <a:xfrm>
            <a:off x="4169830" y="3072227"/>
            <a:ext cx="2827870" cy="746358"/>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fr-FR" sz="1050" b="1" dirty="0"/>
              <a:t>req.session.user : </a:t>
            </a:r>
            <a:r>
              <a:rPr lang="fr-FR" sz="1050" dirty="0"/>
              <a:t>C'est l'objet qui stocke les données dans la session de l'utilisateur actif grâce a</a:t>
            </a:r>
            <a:r>
              <a:rPr lang="fr-FR" sz="1050" dirty="0">
                <a:solidFill>
                  <a:schemeClr val="tx1"/>
                </a:solidFill>
              </a:rPr>
              <a:t> la</a:t>
            </a:r>
            <a:r>
              <a:rPr kumimoji="0" lang="fr-FR" altLang="fr-FR" sz="1050" b="0" i="0" u="none" strike="noStrike" cap="none" normalizeH="0" baseline="0" dirty="0">
                <a:ln>
                  <a:noFill/>
                </a:ln>
                <a:solidFill>
                  <a:schemeClr val="tx1"/>
                </a:solidFill>
                <a:effectLst/>
              </a:rPr>
              <a:t> bibliothèque </a:t>
            </a:r>
            <a:r>
              <a:rPr kumimoji="0" lang="fr-FR" altLang="fr-FR" sz="1100" b="1" i="0" u="none" strike="noStrike" cap="none" normalizeH="0" baseline="0" dirty="0">
                <a:ln>
                  <a:noFill/>
                </a:ln>
                <a:solidFill>
                  <a:srgbClr val="F05454"/>
                </a:solidFill>
                <a:effectLst/>
                <a:latin typeface="Arial Unicode MS"/>
              </a:rPr>
              <a:t>express-session</a:t>
            </a:r>
            <a:r>
              <a:rPr kumimoji="0" lang="fr-FR" altLang="fr-FR" sz="1100" b="1" i="0" u="none" strike="noStrike" cap="none" normalizeH="0" baseline="0" dirty="0">
                <a:ln>
                  <a:noFill/>
                </a:ln>
                <a:solidFill>
                  <a:srgbClr val="F05454"/>
                </a:solidFill>
                <a:effectLst/>
              </a:rPr>
              <a:t>. </a:t>
            </a:r>
            <a:endParaRPr kumimoji="0" lang="fr-FR" altLang="fr-FR" sz="1100" b="1" i="0" u="none" strike="noStrike" cap="none" normalizeH="0" baseline="0" dirty="0">
              <a:ln>
                <a:noFill/>
              </a:ln>
              <a:solidFill>
                <a:srgbClr val="F05454"/>
              </a:solidFill>
              <a:effectLst/>
              <a:latin typeface="Arial" panose="020B0604020202020204" pitchFamily="34" charset="0"/>
            </a:endParaRPr>
          </a:p>
          <a:p>
            <a:r>
              <a:rPr lang="fr-FR" sz="1050" dirty="0"/>
              <a:t> </a:t>
            </a:r>
          </a:p>
        </p:txBody>
      </p:sp>
      <p:sp>
        <p:nvSpPr>
          <p:cNvPr id="37" name="ZoneTexte 36">
            <a:extLst>
              <a:ext uri="{FF2B5EF4-FFF2-40B4-BE49-F238E27FC236}">
                <a16:creationId xmlns:a16="http://schemas.microsoft.com/office/drawing/2014/main" id="{6B8EB37F-415A-E3A5-08DA-EA5CCFC8060F}"/>
              </a:ext>
            </a:extLst>
          </p:cNvPr>
          <p:cNvSpPr txBox="1"/>
          <p:nvPr/>
        </p:nvSpPr>
        <p:spPr>
          <a:xfrm>
            <a:off x="4140195" y="4057969"/>
            <a:ext cx="2545604" cy="430887"/>
          </a:xfrm>
          <a:prstGeom prst="rect">
            <a:avLst/>
          </a:prstGeom>
          <a:noFill/>
          <a:ln>
            <a:solidFill>
              <a:srgbClr val="00B050"/>
            </a:solidFill>
          </a:ln>
        </p:spPr>
        <p:txBody>
          <a:bodyPr wrap="square">
            <a:spAutoFit/>
          </a:bodyPr>
          <a:lstStyle/>
          <a:p>
            <a:r>
              <a:rPr lang="fr-FR" sz="1100" b="1" dirty="0" err="1"/>
              <a:t>req.session.destroy</a:t>
            </a:r>
            <a:r>
              <a:rPr lang="fr-FR" sz="1100" b="1" dirty="0"/>
              <a:t>() </a:t>
            </a:r>
            <a:r>
              <a:rPr lang="fr-FR" sz="1100" dirty="0"/>
              <a:t>: Cette ligne détruit la session associée à l'utilisateur courant</a:t>
            </a:r>
          </a:p>
        </p:txBody>
      </p:sp>
      <p:sp>
        <p:nvSpPr>
          <p:cNvPr id="38" name="Rectangle 37">
            <a:extLst>
              <a:ext uri="{FF2B5EF4-FFF2-40B4-BE49-F238E27FC236}">
                <a16:creationId xmlns:a16="http://schemas.microsoft.com/office/drawing/2014/main" id="{38F40D90-B1FC-C931-A970-73A2D5117615}"/>
              </a:ext>
            </a:extLst>
          </p:cNvPr>
          <p:cNvSpPr/>
          <p:nvPr/>
        </p:nvSpPr>
        <p:spPr>
          <a:xfrm>
            <a:off x="7663728" y="3384550"/>
            <a:ext cx="1410422" cy="1529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6AF2A6F0-7B32-6C6A-150B-F6AAB1CE64A6}"/>
              </a:ext>
            </a:extLst>
          </p:cNvPr>
          <p:cNvSpPr txBox="1"/>
          <p:nvPr/>
        </p:nvSpPr>
        <p:spPr>
          <a:xfrm>
            <a:off x="4140195" y="4665856"/>
            <a:ext cx="2545604" cy="600164"/>
          </a:xfrm>
          <a:prstGeom prst="rect">
            <a:avLst/>
          </a:prstGeom>
          <a:noFill/>
          <a:ln>
            <a:solidFill>
              <a:srgbClr val="00B05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b="1" dirty="0" err="1"/>
              <a:t>res.clearCookie</a:t>
            </a:r>
            <a:r>
              <a:rPr lang="fr-FR" sz="1100" b="1" dirty="0"/>
              <a:t>("</a:t>
            </a:r>
            <a:r>
              <a:rPr lang="fr-FR" sz="1100" b="1" dirty="0" err="1"/>
              <a:t>connect.sid</a:t>
            </a:r>
            <a:r>
              <a:rPr lang="fr-FR" sz="1100" b="1" dirty="0"/>
              <a:t>") </a:t>
            </a:r>
            <a:r>
              <a:rPr lang="fr-FR" sz="1100" dirty="0"/>
              <a:t>: </a:t>
            </a:r>
            <a:r>
              <a:rPr kumimoji="0" lang="fr-FR" altLang="fr-FR" sz="1100" i="0" u="none" strike="noStrike" cap="none" normalizeH="0" baseline="0" dirty="0">
                <a:ln>
                  <a:noFill/>
                </a:ln>
                <a:solidFill>
                  <a:schemeClr val="tx1"/>
                </a:solidFill>
                <a:effectLst/>
                <a:latin typeface="Arial" panose="020B0604020202020204" pitchFamily="34" charset="0"/>
              </a:rPr>
              <a:t>Cela efface le cookie </a:t>
            </a:r>
            <a:r>
              <a:rPr kumimoji="0" lang="fr-FR" altLang="fr-FR" sz="1100" i="0" u="none" strike="noStrike" cap="none" normalizeH="0" baseline="0" dirty="0" err="1">
                <a:ln>
                  <a:noFill/>
                </a:ln>
                <a:solidFill>
                  <a:schemeClr val="tx1"/>
                </a:solidFill>
                <a:effectLst/>
                <a:latin typeface="Arial Unicode MS"/>
              </a:rPr>
              <a:t>connect.sid</a:t>
            </a:r>
            <a:r>
              <a:rPr kumimoji="0" lang="fr-FR" altLang="fr-FR" sz="1100" i="0" u="none" strike="noStrike" cap="none" normalizeH="0" baseline="0" dirty="0">
                <a:ln>
                  <a:noFill/>
                </a:ln>
                <a:solidFill>
                  <a:schemeClr val="tx1"/>
                </a:solidFill>
                <a:effectLst/>
              </a:rPr>
              <a:t> du navigateur de l'utilisateur. </a:t>
            </a:r>
            <a:endParaRPr kumimoji="0" lang="fr-FR" altLang="fr-FR" sz="1100" i="0" u="none" strike="noStrike" cap="none" normalizeH="0" baseline="0" dirty="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3523823F-760B-618E-7475-A163509F6760}"/>
              </a:ext>
            </a:extLst>
          </p:cNvPr>
          <p:cNvSpPr/>
          <p:nvPr/>
        </p:nvSpPr>
        <p:spPr>
          <a:xfrm>
            <a:off x="7663728" y="3665654"/>
            <a:ext cx="1886672" cy="1529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C7C94A2B-43A2-DA33-198C-5A95CCBD31BA}"/>
              </a:ext>
            </a:extLst>
          </p:cNvPr>
          <p:cNvSpPr txBox="1"/>
          <p:nvPr/>
        </p:nvSpPr>
        <p:spPr>
          <a:xfrm>
            <a:off x="10283186" y="3505428"/>
            <a:ext cx="1758950" cy="2154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highlight>
                  <a:srgbClr val="FFFF00"/>
                </a:highlight>
                <a:latin typeface="Arial" panose="020B0604020202020204" pitchFamily="34" charset="0"/>
              </a:rPr>
              <a:t>Réponse après déconnexion</a:t>
            </a:r>
          </a:p>
        </p:txBody>
      </p:sp>
      <p:cxnSp>
        <p:nvCxnSpPr>
          <p:cNvPr id="47" name="Connecteur droit avec flèche 46">
            <a:extLst>
              <a:ext uri="{FF2B5EF4-FFF2-40B4-BE49-F238E27FC236}">
                <a16:creationId xmlns:a16="http://schemas.microsoft.com/office/drawing/2014/main" id="{7601D391-C456-AC81-C723-1B7F3BA51750}"/>
              </a:ext>
            </a:extLst>
          </p:cNvPr>
          <p:cNvCxnSpPr/>
          <p:nvPr/>
        </p:nvCxnSpPr>
        <p:spPr>
          <a:xfrm flipV="1">
            <a:off x="6685799" y="3461015"/>
            <a:ext cx="977929" cy="66648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687483D8-6808-3E19-F1FD-AC95D83D07AB}"/>
              </a:ext>
            </a:extLst>
          </p:cNvPr>
          <p:cNvCxnSpPr>
            <a:cxnSpLocks/>
          </p:cNvCxnSpPr>
          <p:nvPr/>
        </p:nvCxnSpPr>
        <p:spPr>
          <a:xfrm flipV="1">
            <a:off x="6685798" y="3714481"/>
            <a:ext cx="977930" cy="9503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6">
            <a:extLst>
              <a:ext uri="{FF2B5EF4-FFF2-40B4-BE49-F238E27FC236}">
                <a16:creationId xmlns:a16="http://schemas.microsoft.com/office/drawing/2014/main" id="{F1D740DB-D5B2-84F7-C73F-9BCB7A8B11F0}"/>
              </a:ext>
            </a:extLst>
          </p:cNvPr>
          <p:cNvSpPr>
            <a:spLocks noChangeArrowheads="1"/>
          </p:cNvSpPr>
          <p:nvPr/>
        </p:nvSpPr>
        <p:spPr bwMode="auto">
          <a:xfrm>
            <a:off x="4140195" y="5434721"/>
            <a:ext cx="2832715" cy="1046440"/>
          </a:xfrm>
          <a:prstGeom prst="rect">
            <a:avLst/>
          </a:prstGeom>
          <a:noFill/>
          <a:ln w="952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1" i="0" u="none" strike="noStrike" cap="none" normalizeH="0" baseline="0" dirty="0">
                <a:ln>
                  <a:noFill/>
                </a:ln>
                <a:solidFill>
                  <a:schemeClr val="tx1"/>
                </a:solidFill>
                <a:effectLst/>
                <a:latin typeface="Arial Unicode MS"/>
              </a:rPr>
              <a:t>if (user)</a:t>
            </a:r>
            <a:r>
              <a:rPr kumimoji="0" lang="fr-FR" altLang="fr-FR" sz="1100" b="0" i="0" u="none" strike="noStrike" cap="none" normalizeH="0" baseline="0" dirty="0">
                <a:ln>
                  <a:noFill/>
                </a:ln>
                <a:solidFill>
                  <a:schemeClr val="tx1"/>
                </a:solidFill>
                <a:effectLst/>
              </a:rPr>
              <a:t> :</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Arial" panose="020B0604020202020204" pitchFamily="34" charset="0"/>
              </a:rPr>
              <a:t>Vérifie si l'utilisateur est présent dans la session.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Arial" panose="020B0604020202020204" pitchFamily="34" charset="0"/>
              </a:rPr>
              <a:t>Si oui, l'utilisateur est authentifié.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51" name="Connecteur droit avec flèche 50">
            <a:extLst>
              <a:ext uri="{FF2B5EF4-FFF2-40B4-BE49-F238E27FC236}">
                <a16:creationId xmlns:a16="http://schemas.microsoft.com/office/drawing/2014/main" id="{498F987C-F0C9-B410-3A6B-E20BB62146AF}"/>
              </a:ext>
            </a:extLst>
          </p:cNvPr>
          <p:cNvCxnSpPr>
            <a:cxnSpLocks/>
          </p:cNvCxnSpPr>
          <p:nvPr/>
        </p:nvCxnSpPr>
        <p:spPr>
          <a:xfrm flipV="1">
            <a:off x="6972910" y="5100461"/>
            <a:ext cx="558190" cy="3342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7">
            <a:extLst>
              <a:ext uri="{FF2B5EF4-FFF2-40B4-BE49-F238E27FC236}">
                <a16:creationId xmlns:a16="http://schemas.microsoft.com/office/drawing/2014/main" id="{727522E7-E2DD-3706-099C-1D30A261AA35}"/>
              </a:ext>
            </a:extLst>
          </p:cNvPr>
          <p:cNvSpPr>
            <a:spLocks noChangeArrowheads="1"/>
          </p:cNvSpPr>
          <p:nvPr/>
        </p:nvSpPr>
        <p:spPr bwMode="auto">
          <a:xfrm>
            <a:off x="9923887" y="4734324"/>
            <a:ext cx="21982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effectLst/>
                <a:highlight>
                  <a:srgbClr val="FFFF00"/>
                </a:highlight>
              </a:rPr>
              <a:t>La fonction </a:t>
            </a:r>
            <a:r>
              <a:rPr kumimoji="0" lang="fr-FR" altLang="fr-FR" sz="1050" b="1" i="0" u="none" strike="noStrike" cap="none" normalizeH="0" baseline="0" dirty="0" err="1">
                <a:ln>
                  <a:noFill/>
                </a:ln>
                <a:effectLst/>
                <a:highlight>
                  <a:srgbClr val="FFFF00"/>
                </a:highlight>
              </a:rPr>
              <a:t>check_auth</a:t>
            </a:r>
            <a:r>
              <a:rPr kumimoji="0" lang="fr-FR" altLang="fr-FR" sz="1050" b="1" i="0" u="none" strike="noStrike" cap="none" normalizeH="0" baseline="0" dirty="0">
                <a:ln>
                  <a:noFill/>
                </a:ln>
                <a:effectLst/>
                <a:highlight>
                  <a:srgbClr val="FFFF00"/>
                </a:highlight>
              </a:rPr>
              <a:t> est utilisée pour vérifier si l'utilisateur est authentifié en se basant sur la session </a:t>
            </a:r>
          </a:p>
        </p:txBody>
      </p:sp>
      <p:sp>
        <p:nvSpPr>
          <p:cNvPr id="2" name="ZoneTexte 7">
            <a:extLst>
              <a:ext uri="{FF2B5EF4-FFF2-40B4-BE49-F238E27FC236}">
                <a16:creationId xmlns:a16="http://schemas.microsoft.com/office/drawing/2014/main" id="{60534792-CB9D-8741-0F4C-AD2DEE8D5E20}"/>
              </a:ext>
            </a:extLst>
          </p:cNvPr>
          <p:cNvSpPr txBox="1"/>
          <p:nvPr/>
        </p:nvSpPr>
        <p:spPr>
          <a:xfrm>
            <a:off x="9991725" y="11053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BACK</a:t>
            </a:r>
            <a:endParaRPr lang="fr-FR" sz="3600" b="0" i="0" u="none" strike="noStrike" kern="1200" cap="none" spc="0" baseline="0" dirty="0">
              <a:solidFill>
                <a:schemeClr val="bg1"/>
              </a:solidFill>
              <a:uFillTx/>
              <a:latin typeface="Calibri"/>
            </a:endParaRPr>
          </a:p>
        </p:txBody>
      </p:sp>
    </p:spTree>
    <p:extLst>
      <p:ext uri="{BB962C8B-B14F-4D97-AF65-F5344CB8AC3E}">
        <p14:creationId xmlns:p14="http://schemas.microsoft.com/office/powerpoint/2010/main" val="2249165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5FA4F3E8-C138-53B9-6368-FE0C1CB1B9AF}"/>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a:t>
            </a:r>
            <a:r>
              <a:rPr lang="fr-FR" sz="3600" b="1" kern="0" dirty="0">
                <a:solidFill>
                  <a:schemeClr val="bg1"/>
                </a:solidFill>
                <a:latin typeface="Calibri"/>
                <a:ea typeface="Verdana" pitchFamily="34"/>
              </a:rPr>
              <a:t>FRONTEND</a:t>
            </a:r>
            <a:r>
              <a:rPr lang="fr-FR" sz="3600" b="1" i="0" u="none" strike="noStrike" kern="0" cap="none" spc="0" baseline="0" dirty="0">
                <a:solidFill>
                  <a:schemeClr val="bg1"/>
                </a:solidFill>
                <a:uFillTx/>
                <a:latin typeface="Calibri"/>
                <a:ea typeface="Verdana" pitchFamily="34"/>
              </a:rPr>
              <a:t>)</a:t>
            </a:r>
            <a:endParaRPr lang="fr-FR" sz="3600" b="0" i="0" u="none" strike="noStrike" kern="1200" cap="none" spc="0" baseline="0" dirty="0">
              <a:solidFill>
                <a:schemeClr val="bg1"/>
              </a:solidFill>
              <a:uFillTx/>
              <a:latin typeface="Calibri"/>
            </a:endParaRPr>
          </a:p>
        </p:txBody>
      </p:sp>
      <p:sp>
        <p:nvSpPr>
          <p:cNvPr id="6" name="ZoneTexte 5">
            <a:extLst>
              <a:ext uri="{FF2B5EF4-FFF2-40B4-BE49-F238E27FC236}">
                <a16:creationId xmlns:a16="http://schemas.microsoft.com/office/drawing/2014/main" id="{CBC5808B-68C7-94A6-9A89-E0711B4684F8}"/>
              </a:ext>
            </a:extLst>
          </p:cNvPr>
          <p:cNvSpPr txBox="1"/>
          <p:nvPr/>
        </p:nvSpPr>
        <p:spPr>
          <a:xfrm>
            <a:off x="8697803" y="302877"/>
            <a:ext cx="2975186" cy="461665"/>
          </a:xfrm>
          <a:prstGeom prst="rect">
            <a:avLst/>
          </a:prstGeom>
          <a:solidFill>
            <a:schemeClr val="tx1"/>
          </a:solidFill>
        </p:spPr>
        <p:txBody>
          <a:bodyPr wrap="square">
            <a:spAutoFit/>
          </a:bodyPr>
          <a:lstStyle/>
          <a:p>
            <a:r>
              <a:rPr lang="fr-FR" sz="2400" b="1" dirty="0">
                <a:solidFill>
                  <a:schemeClr val="bg1"/>
                </a:solidFill>
                <a:latin typeface="Candara" pitchFamily="34"/>
                <a:ea typeface="Verdana" pitchFamily="34"/>
              </a:rPr>
              <a:t>Les Router coté front </a:t>
            </a:r>
            <a:endParaRPr lang="fr-FR" sz="2400" dirty="0">
              <a:solidFill>
                <a:schemeClr val="bg1"/>
              </a:solidFill>
            </a:endParaRPr>
          </a:p>
        </p:txBody>
      </p:sp>
      <p:pic>
        <p:nvPicPr>
          <p:cNvPr id="8" name="Image 7">
            <a:extLst>
              <a:ext uri="{FF2B5EF4-FFF2-40B4-BE49-F238E27FC236}">
                <a16:creationId xmlns:a16="http://schemas.microsoft.com/office/drawing/2014/main" id="{29F160A1-54B8-B51E-2D0E-038D3564295D}"/>
              </a:ext>
            </a:extLst>
          </p:cNvPr>
          <p:cNvPicPr>
            <a:picLocks noChangeAspect="1"/>
          </p:cNvPicPr>
          <p:nvPr/>
        </p:nvPicPr>
        <p:blipFill>
          <a:blip r:embed="rId2"/>
          <a:stretch>
            <a:fillRect/>
          </a:stretch>
        </p:blipFill>
        <p:spPr>
          <a:xfrm>
            <a:off x="457202" y="1173965"/>
            <a:ext cx="3863089" cy="5538408"/>
          </a:xfrm>
          <a:prstGeom prst="rect">
            <a:avLst/>
          </a:prstGeom>
        </p:spPr>
      </p:pic>
      <p:pic>
        <p:nvPicPr>
          <p:cNvPr id="10" name="Image 9">
            <a:extLst>
              <a:ext uri="{FF2B5EF4-FFF2-40B4-BE49-F238E27FC236}">
                <a16:creationId xmlns:a16="http://schemas.microsoft.com/office/drawing/2014/main" id="{1371598C-F13F-AF80-6D11-F975C8182F6B}"/>
              </a:ext>
            </a:extLst>
          </p:cNvPr>
          <p:cNvPicPr>
            <a:picLocks noChangeAspect="1"/>
          </p:cNvPicPr>
          <p:nvPr/>
        </p:nvPicPr>
        <p:blipFill>
          <a:blip r:embed="rId3"/>
          <a:stretch>
            <a:fillRect/>
          </a:stretch>
        </p:blipFill>
        <p:spPr>
          <a:xfrm>
            <a:off x="8697803" y="1120987"/>
            <a:ext cx="3494197" cy="5737013"/>
          </a:xfrm>
          <a:prstGeom prst="rect">
            <a:avLst/>
          </a:prstGeom>
        </p:spPr>
      </p:pic>
      <p:sp>
        <p:nvSpPr>
          <p:cNvPr id="11" name="Rectangle 10">
            <a:extLst>
              <a:ext uri="{FF2B5EF4-FFF2-40B4-BE49-F238E27FC236}">
                <a16:creationId xmlns:a16="http://schemas.microsoft.com/office/drawing/2014/main" id="{B66F06B8-3A51-04D1-D72C-41258CF7D8CB}"/>
              </a:ext>
            </a:extLst>
          </p:cNvPr>
          <p:cNvSpPr/>
          <p:nvPr/>
        </p:nvSpPr>
        <p:spPr>
          <a:xfrm>
            <a:off x="3128183" y="6268282"/>
            <a:ext cx="1192108" cy="444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ADMIN</a:t>
            </a:r>
          </a:p>
        </p:txBody>
      </p:sp>
      <p:sp>
        <p:nvSpPr>
          <p:cNvPr id="12" name="Rectangle 11">
            <a:extLst>
              <a:ext uri="{FF2B5EF4-FFF2-40B4-BE49-F238E27FC236}">
                <a16:creationId xmlns:a16="http://schemas.microsoft.com/office/drawing/2014/main" id="{DEAB3A2B-0AC4-7EFB-D563-2CE4A1791ED6}"/>
              </a:ext>
            </a:extLst>
          </p:cNvPr>
          <p:cNvSpPr/>
          <p:nvPr/>
        </p:nvSpPr>
        <p:spPr>
          <a:xfrm>
            <a:off x="11196321" y="6204373"/>
            <a:ext cx="995679" cy="653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USER</a:t>
            </a:r>
          </a:p>
        </p:txBody>
      </p:sp>
      <p:pic>
        <p:nvPicPr>
          <p:cNvPr id="14" name="Image 13">
            <a:extLst>
              <a:ext uri="{FF2B5EF4-FFF2-40B4-BE49-F238E27FC236}">
                <a16:creationId xmlns:a16="http://schemas.microsoft.com/office/drawing/2014/main" id="{91E092CB-47B1-C1B6-D5F6-6E3EBE6B0A7D}"/>
              </a:ext>
            </a:extLst>
          </p:cNvPr>
          <p:cNvPicPr>
            <a:picLocks noChangeAspect="1"/>
          </p:cNvPicPr>
          <p:nvPr/>
        </p:nvPicPr>
        <p:blipFill>
          <a:blip r:embed="rId4"/>
          <a:stretch>
            <a:fillRect/>
          </a:stretch>
        </p:blipFill>
        <p:spPr>
          <a:xfrm>
            <a:off x="4779374" y="3315605"/>
            <a:ext cx="3328305" cy="3404319"/>
          </a:xfrm>
          <a:prstGeom prst="rect">
            <a:avLst/>
          </a:prstGeom>
        </p:spPr>
      </p:pic>
      <p:sp>
        <p:nvSpPr>
          <p:cNvPr id="15" name="Rectangle 14">
            <a:extLst>
              <a:ext uri="{FF2B5EF4-FFF2-40B4-BE49-F238E27FC236}">
                <a16:creationId xmlns:a16="http://schemas.microsoft.com/office/drawing/2014/main" id="{297E6D04-63C8-5CFF-BBBC-97C263FC4AAE}"/>
              </a:ext>
            </a:extLst>
          </p:cNvPr>
          <p:cNvSpPr/>
          <p:nvPr/>
        </p:nvSpPr>
        <p:spPr>
          <a:xfrm>
            <a:off x="6727786" y="6396587"/>
            <a:ext cx="1674955" cy="33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ProtectedRoute</a:t>
            </a:r>
          </a:p>
        </p:txBody>
      </p:sp>
      <p:pic>
        <p:nvPicPr>
          <p:cNvPr id="17" name="Image 16">
            <a:extLst>
              <a:ext uri="{FF2B5EF4-FFF2-40B4-BE49-F238E27FC236}">
                <a16:creationId xmlns:a16="http://schemas.microsoft.com/office/drawing/2014/main" id="{3DAF810E-F055-9ED9-ED6D-0B9E9769647F}"/>
              </a:ext>
            </a:extLst>
          </p:cNvPr>
          <p:cNvPicPr>
            <a:picLocks noChangeAspect="1"/>
          </p:cNvPicPr>
          <p:nvPr/>
        </p:nvPicPr>
        <p:blipFill>
          <a:blip r:embed="rId5"/>
          <a:stretch>
            <a:fillRect/>
          </a:stretch>
        </p:blipFill>
        <p:spPr>
          <a:xfrm>
            <a:off x="4779374" y="1086889"/>
            <a:ext cx="2036917" cy="2104988"/>
          </a:xfrm>
          <a:prstGeom prst="rect">
            <a:avLst/>
          </a:prstGeom>
        </p:spPr>
      </p:pic>
      <p:sp>
        <p:nvSpPr>
          <p:cNvPr id="18" name="Rectangle 17">
            <a:extLst>
              <a:ext uri="{FF2B5EF4-FFF2-40B4-BE49-F238E27FC236}">
                <a16:creationId xmlns:a16="http://schemas.microsoft.com/office/drawing/2014/main" id="{EFBBE189-F1DE-58B0-EE47-F39178E744E6}"/>
              </a:ext>
            </a:extLst>
          </p:cNvPr>
          <p:cNvSpPr/>
          <p:nvPr/>
        </p:nvSpPr>
        <p:spPr>
          <a:xfrm>
            <a:off x="5797832" y="2865154"/>
            <a:ext cx="1018459" cy="33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App.jsx</a:t>
            </a:r>
            <a:endParaRPr lang="fr-FR" dirty="0"/>
          </a:p>
        </p:txBody>
      </p:sp>
    </p:spTree>
    <p:extLst>
      <p:ext uri="{BB962C8B-B14F-4D97-AF65-F5344CB8AC3E}">
        <p14:creationId xmlns:p14="http://schemas.microsoft.com/office/powerpoint/2010/main" val="136778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61D625BE-5D91-835A-DD01-8657600E812A}"/>
              </a:ext>
            </a:extLst>
          </p:cNvPr>
          <p:cNvSpPr txBox="1"/>
          <p:nvPr/>
        </p:nvSpPr>
        <p:spPr>
          <a:xfrm>
            <a:off x="135028" y="117941"/>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a:t>
            </a:r>
            <a:r>
              <a:rPr lang="fr-FR" sz="3600" b="1" kern="0" dirty="0">
                <a:solidFill>
                  <a:schemeClr val="bg1"/>
                </a:solidFill>
                <a:latin typeface="Calibri"/>
                <a:ea typeface="Verdana" pitchFamily="34"/>
              </a:rPr>
              <a:t>FRONTEND</a:t>
            </a:r>
            <a:r>
              <a:rPr lang="fr-FR" sz="3600" b="1" i="0" u="none" strike="noStrike" kern="0" cap="none" spc="0" baseline="0" dirty="0">
                <a:solidFill>
                  <a:schemeClr val="bg1"/>
                </a:solidFill>
                <a:uFillTx/>
                <a:latin typeface="Calibri"/>
                <a:ea typeface="Verdana" pitchFamily="34"/>
              </a:rPr>
              <a:t>)</a:t>
            </a:r>
            <a:endParaRPr lang="fr-FR" sz="3600" b="0" i="0" u="none" strike="noStrike" kern="1200" cap="none" spc="0" baseline="0" dirty="0">
              <a:solidFill>
                <a:schemeClr val="bg1"/>
              </a:solidFill>
              <a:uFillTx/>
              <a:latin typeface="Calibri"/>
            </a:endParaRPr>
          </a:p>
        </p:txBody>
      </p:sp>
      <p:sp>
        <p:nvSpPr>
          <p:cNvPr id="5" name="ZoneTexte 4">
            <a:extLst>
              <a:ext uri="{FF2B5EF4-FFF2-40B4-BE49-F238E27FC236}">
                <a16:creationId xmlns:a16="http://schemas.microsoft.com/office/drawing/2014/main" id="{408B569D-EFFD-74B5-65CE-F9D76FA5982C}"/>
              </a:ext>
            </a:extLst>
          </p:cNvPr>
          <p:cNvSpPr txBox="1"/>
          <p:nvPr/>
        </p:nvSpPr>
        <p:spPr>
          <a:xfrm>
            <a:off x="2288949" y="1010576"/>
            <a:ext cx="1673452" cy="461665"/>
          </a:xfrm>
          <a:prstGeom prst="rect">
            <a:avLst/>
          </a:prstGeom>
          <a:solidFill>
            <a:schemeClr val="tx1"/>
          </a:solidFill>
        </p:spPr>
        <p:txBody>
          <a:bodyPr wrap="square">
            <a:spAutoFit/>
          </a:bodyPr>
          <a:lstStyle/>
          <a:p>
            <a:pPr algn="ctr"/>
            <a:r>
              <a:rPr lang="fr-FR" sz="2400" b="1" dirty="0" err="1">
                <a:solidFill>
                  <a:schemeClr val="bg1"/>
                </a:solidFill>
                <a:latin typeface="Candara" pitchFamily="34"/>
                <a:ea typeface="Verdana" pitchFamily="34"/>
              </a:rPr>
              <a:t>Context</a:t>
            </a:r>
            <a:endParaRPr lang="fr-FR" sz="2400" dirty="0">
              <a:solidFill>
                <a:schemeClr val="bg1"/>
              </a:solidFill>
            </a:endParaRPr>
          </a:p>
        </p:txBody>
      </p:sp>
      <p:sp>
        <p:nvSpPr>
          <p:cNvPr id="6" name="ZoneTexte 5">
            <a:extLst>
              <a:ext uri="{FF2B5EF4-FFF2-40B4-BE49-F238E27FC236}">
                <a16:creationId xmlns:a16="http://schemas.microsoft.com/office/drawing/2014/main" id="{0C4EBA91-3921-402E-6806-1C9F2E8B3E57}"/>
              </a:ext>
            </a:extLst>
          </p:cNvPr>
          <p:cNvSpPr txBox="1"/>
          <p:nvPr/>
        </p:nvSpPr>
        <p:spPr>
          <a:xfrm>
            <a:off x="6606949" y="963162"/>
            <a:ext cx="1673452" cy="461665"/>
          </a:xfrm>
          <a:prstGeom prst="rect">
            <a:avLst/>
          </a:prstGeom>
          <a:solidFill>
            <a:schemeClr val="tx1"/>
          </a:solidFill>
        </p:spPr>
        <p:txBody>
          <a:bodyPr wrap="square">
            <a:spAutoFit/>
          </a:bodyPr>
          <a:lstStyle/>
          <a:p>
            <a:pPr algn="ctr"/>
            <a:r>
              <a:rPr lang="fr-FR" sz="2400" b="1" dirty="0" err="1">
                <a:solidFill>
                  <a:schemeClr val="bg1"/>
                </a:solidFill>
                <a:latin typeface="Candara" pitchFamily="34"/>
                <a:ea typeface="Verdana" pitchFamily="34"/>
              </a:rPr>
              <a:t>Redux</a:t>
            </a:r>
            <a:endParaRPr lang="fr-FR" sz="2400" dirty="0">
              <a:solidFill>
                <a:schemeClr val="bg1"/>
              </a:solidFill>
            </a:endParaRPr>
          </a:p>
        </p:txBody>
      </p:sp>
      <p:pic>
        <p:nvPicPr>
          <p:cNvPr id="8" name="Image 7">
            <a:extLst>
              <a:ext uri="{FF2B5EF4-FFF2-40B4-BE49-F238E27FC236}">
                <a16:creationId xmlns:a16="http://schemas.microsoft.com/office/drawing/2014/main" id="{4F4E46E5-E335-E31C-FBC7-774A769C92BB}"/>
              </a:ext>
            </a:extLst>
          </p:cNvPr>
          <p:cNvPicPr>
            <a:picLocks noChangeAspect="1"/>
          </p:cNvPicPr>
          <p:nvPr/>
        </p:nvPicPr>
        <p:blipFill>
          <a:blip r:embed="rId2"/>
          <a:stretch>
            <a:fillRect/>
          </a:stretch>
        </p:blipFill>
        <p:spPr>
          <a:xfrm>
            <a:off x="3700823" y="1832814"/>
            <a:ext cx="3194431" cy="4509471"/>
          </a:xfrm>
          <a:prstGeom prst="rect">
            <a:avLst/>
          </a:prstGeom>
        </p:spPr>
      </p:pic>
      <p:pic>
        <p:nvPicPr>
          <p:cNvPr id="10" name="Image 9">
            <a:extLst>
              <a:ext uri="{FF2B5EF4-FFF2-40B4-BE49-F238E27FC236}">
                <a16:creationId xmlns:a16="http://schemas.microsoft.com/office/drawing/2014/main" id="{A81CF988-BBF8-329B-6BA6-17385997F283}"/>
              </a:ext>
            </a:extLst>
          </p:cNvPr>
          <p:cNvPicPr>
            <a:picLocks noChangeAspect="1"/>
          </p:cNvPicPr>
          <p:nvPr/>
        </p:nvPicPr>
        <p:blipFill>
          <a:blip r:embed="rId3"/>
          <a:stretch>
            <a:fillRect/>
          </a:stretch>
        </p:blipFill>
        <p:spPr>
          <a:xfrm>
            <a:off x="49222" y="1832814"/>
            <a:ext cx="3699014" cy="4708358"/>
          </a:xfrm>
          <a:prstGeom prst="rect">
            <a:avLst/>
          </a:prstGeom>
        </p:spPr>
      </p:pic>
      <p:pic>
        <p:nvPicPr>
          <p:cNvPr id="12" name="Image 11">
            <a:extLst>
              <a:ext uri="{FF2B5EF4-FFF2-40B4-BE49-F238E27FC236}">
                <a16:creationId xmlns:a16="http://schemas.microsoft.com/office/drawing/2014/main" id="{CD231F5C-0CA7-8F6C-7D84-C43ECB2D7C9C}"/>
              </a:ext>
            </a:extLst>
          </p:cNvPr>
          <p:cNvPicPr>
            <a:picLocks noChangeAspect="1"/>
          </p:cNvPicPr>
          <p:nvPr/>
        </p:nvPicPr>
        <p:blipFill>
          <a:blip r:embed="rId4"/>
          <a:stretch>
            <a:fillRect/>
          </a:stretch>
        </p:blipFill>
        <p:spPr>
          <a:xfrm>
            <a:off x="8406948" y="949211"/>
            <a:ext cx="3785052" cy="5937336"/>
          </a:xfrm>
          <a:prstGeom prst="rect">
            <a:avLst/>
          </a:prstGeom>
        </p:spPr>
      </p:pic>
    </p:spTree>
    <p:extLst>
      <p:ext uri="{BB962C8B-B14F-4D97-AF65-F5344CB8AC3E}">
        <p14:creationId xmlns:p14="http://schemas.microsoft.com/office/powerpoint/2010/main" val="234678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E05AE4EA-F028-08C3-773D-022FCC053DA2}"/>
              </a:ext>
            </a:extLst>
          </p:cNvPr>
          <p:cNvSpPr txBox="1"/>
          <p:nvPr/>
        </p:nvSpPr>
        <p:spPr>
          <a:xfrm>
            <a:off x="548624" y="304128"/>
            <a:ext cx="10836925"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détaillé (fonctionnalité)</a:t>
            </a:r>
            <a:endParaRPr lang="fr-FR" sz="3600" b="0" i="0" u="none" strike="noStrike" kern="1200" cap="none" spc="0" baseline="0" dirty="0">
              <a:solidFill>
                <a:schemeClr val="bg1"/>
              </a:solidFill>
              <a:uFillTx/>
              <a:latin typeface="Calibri"/>
            </a:endParaRPr>
          </a:p>
        </p:txBody>
      </p:sp>
      <p:sp>
        <p:nvSpPr>
          <p:cNvPr id="10" name="ZoneTexte 9">
            <a:extLst>
              <a:ext uri="{FF2B5EF4-FFF2-40B4-BE49-F238E27FC236}">
                <a16:creationId xmlns:a16="http://schemas.microsoft.com/office/drawing/2014/main" id="{74FC0838-D8F2-C3B4-6AEE-9666B6806912}"/>
              </a:ext>
            </a:extLst>
          </p:cNvPr>
          <p:cNvSpPr txBox="1"/>
          <p:nvPr/>
        </p:nvSpPr>
        <p:spPr>
          <a:xfrm>
            <a:off x="400033" y="1426275"/>
            <a:ext cx="7599273"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2800" dirty="0"/>
              <a:t>🎯 </a:t>
            </a:r>
            <a:r>
              <a:rPr lang="fr-FR" sz="2800" b="1" dirty="0"/>
              <a:t>Objectifs principale de la fonctionnalité</a:t>
            </a:r>
          </a:p>
        </p:txBody>
      </p:sp>
      <p:sp>
        <p:nvSpPr>
          <p:cNvPr id="11" name="ZoneTexte 10">
            <a:extLst>
              <a:ext uri="{FF2B5EF4-FFF2-40B4-BE49-F238E27FC236}">
                <a16:creationId xmlns:a16="http://schemas.microsoft.com/office/drawing/2014/main" id="{FEC411F3-A7DB-6CEA-BBD7-CA3AF9B8928A}"/>
              </a:ext>
            </a:extLst>
          </p:cNvPr>
          <p:cNvSpPr txBox="1"/>
          <p:nvPr/>
        </p:nvSpPr>
        <p:spPr>
          <a:xfrm>
            <a:off x="697637" y="2992765"/>
            <a:ext cx="4043680" cy="2031325"/>
          </a:xfrm>
          <a:prstGeom prst="rect">
            <a:avLst/>
          </a:prstGeom>
          <a:noFill/>
          <a:ln w="28575">
            <a:solidFill>
              <a:schemeClr val="tx1"/>
            </a:solidFill>
          </a:ln>
        </p:spPr>
        <p:txBody>
          <a:bodyPr wrap="square" rtlCol="0">
            <a:spAutoFit/>
          </a:bodyPr>
          <a:lstStyle/>
          <a:p>
            <a:r>
              <a:rPr lang="fr-FR" b="1" dirty="0"/>
              <a:t>Coté Utilisateur :</a:t>
            </a:r>
          </a:p>
          <a:p>
            <a:endParaRPr lang="fr-FR" dirty="0"/>
          </a:p>
          <a:p>
            <a:pPr marL="285750" indent="-285750">
              <a:buFontTx/>
              <a:buChar char="-"/>
            </a:pPr>
            <a:r>
              <a:rPr lang="fr-FR" dirty="0"/>
              <a:t>Signaler un commentaire déplacé</a:t>
            </a:r>
          </a:p>
          <a:p>
            <a:pPr marL="285750" indent="-285750">
              <a:buFontTx/>
              <a:buChar char="-"/>
            </a:pPr>
            <a:r>
              <a:rPr lang="fr-FR" dirty="0"/>
              <a:t>Mise en place d’une modal à choix multiples </a:t>
            </a:r>
          </a:p>
          <a:p>
            <a:pPr marL="285750" indent="-285750">
              <a:buFontTx/>
              <a:buChar char="-"/>
            </a:pPr>
            <a:r>
              <a:rPr lang="fr-FR" dirty="0"/>
              <a:t>Pour cela il faut bien que l’utilisateur ce connecte</a:t>
            </a:r>
          </a:p>
        </p:txBody>
      </p:sp>
      <p:sp>
        <p:nvSpPr>
          <p:cNvPr id="14" name="ZoneTexte 13">
            <a:extLst>
              <a:ext uri="{FF2B5EF4-FFF2-40B4-BE49-F238E27FC236}">
                <a16:creationId xmlns:a16="http://schemas.microsoft.com/office/drawing/2014/main" id="{E4A502B8-60ED-7D63-6D1D-72CC358859B7}"/>
              </a:ext>
            </a:extLst>
          </p:cNvPr>
          <p:cNvSpPr txBox="1"/>
          <p:nvPr/>
        </p:nvSpPr>
        <p:spPr>
          <a:xfrm>
            <a:off x="5967086" y="2854265"/>
            <a:ext cx="5212080" cy="2308324"/>
          </a:xfrm>
          <a:prstGeom prst="rect">
            <a:avLst/>
          </a:prstGeom>
          <a:noFill/>
          <a:ln w="28575">
            <a:solidFill>
              <a:srgbClr val="FF0000"/>
            </a:solidFill>
          </a:ln>
        </p:spPr>
        <p:txBody>
          <a:bodyPr wrap="square" rtlCol="0">
            <a:spAutoFit/>
          </a:bodyPr>
          <a:lstStyle/>
          <a:p>
            <a:r>
              <a:rPr lang="fr-FR" b="1" dirty="0"/>
              <a:t>Coté Admin :</a:t>
            </a:r>
          </a:p>
          <a:p>
            <a:endParaRPr lang="fr-FR" dirty="0"/>
          </a:p>
          <a:p>
            <a:pPr marL="285750" indent="-285750">
              <a:buFontTx/>
              <a:buChar char="-"/>
            </a:pPr>
            <a:r>
              <a:rPr lang="fr-FR" dirty="0"/>
              <a:t>Le signalement stocké dans un tableau permettant de suivre l'évolution des signalements.</a:t>
            </a:r>
          </a:p>
          <a:p>
            <a:pPr marL="285750" indent="-285750">
              <a:buFontTx/>
              <a:buChar char="-"/>
            </a:pPr>
            <a:r>
              <a:rPr lang="fr-FR" dirty="0"/>
              <a:t>Modification du status du commentaire a accepté rejeté ou en attente</a:t>
            </a:r>
          </a:p>
          <a:p>
            <a:pPr marL="285750" indent="-285750">
              <a:buFontTx/>
              <a:buChar char="-"/>
            </a:pPr>
            <a:r>
              <a:rPr lang="fr-FR" dirty="0"/>
              <a:t>Ce dernier peut choisir de supprimer ou de masquer le commentaire signalé.</a:t>
            </a:r>
          </a:p>
        </p:txBody>
      </p:sp>
    </p:spTree>
    <p:extLst>
      <p:ext uri="{BB962C8B-B14F-4D97-AF65-F5344CB8AC3E}">
        <p14:creationId xmlns:p14="http://schemas.microsoft.com/office/powerpoint/2010/main" val="223609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328F26E9-7A09-D2EC-3894-578E40C8AC82}"/>
              </a:ext>
            </a:extLst>
          </p:cNvPr>
          <p:cNvPicPr>
            <a:picLocks noChangeAspect="1"/>
          </p:cNvPicPr>
          <p:nvPr/>
        </p:nvPicPr>
        <p:blipFill>
          <a:blip r:embed="rId2"/>
          <a:stretch>
            <a:fillRect/>
          </a:stretch>
        </p:blipFill>
        <p:spPr>
          <a:xfrm>
            <a:off x="8121651" y="4427716"/>
            <a:ext cx="3516625" cy="2220537"/>
          </a:xfrm>
          <a:prstGeom prst="rect">
            <a:avLst/>
          </a:prstGeom>
        </p:spPr>
      </p:pic>
      <p:pic>
        <p:nvPicPr>
          <p:cNvPr id="29" name="Image 28">
            <a:extLst>
              <a:ext uri="{FF2B5EF4-FFF2-40B4-BE49-F238E27FC236}">
                <a16:creationId xmlns:a16="http://schemas.microsoft.com/office/drawing/2014/main" id="{70C0BD26-69DA-6E5F-9EB0-E7F07394C8FE}"/>
              </a:ext>
            </a:extLst>
          </p:cNvPr>
          <p:cNvPicPr>
            <a:picLocks noChangeAspect="1"/>
          </p:cNvPicPr>
          <p:nvPr/>
        </p:nvPicPr>
        <p:blipFill>
          <a:blip r:embed="rId3"/>
          <a:srcRect t="54749"/>
          <a:stretch/>
        </p:blipFill>
        <p:spPr>
          <a:xfrm>
            <a:off x="4697570" y="4775247"/>
            <a:ext cx="3106834" cy="2082753"/>
          </a:xfrm>
          <a:prstGeom prst="rect">
            <a:avLst/>
          </a:prstGeom>
        </p:spPr>
      </p:pic>
      <p:sp>
        <p:nvSpPr>
          <p:cNvPr id="4" name="ZoneTexte 7">
            <a:extLst>
              <a:ext uri="{FF2B5EF4-FFF2-40B4-BE49-F238E27FC236}">
                <a16:creationId xmlns:a16="http://schemas.microsoft.com/office/drawing/2014/main" id="{293BCCB8-073E-BC46-A640-65C3321CCD9E}"/>
              </a:ext>
            </a:extLst>
          </p:cNvPr>
          <p:cNvSpPr txBox="1"/>
          <p:nvPr/>
        </p:nvSpPr>
        <p:spPr>
          <a:xfrm>
            <a:off x="9641366" y="47248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Admin</a:t>
            </a:r>
            <a:endParaRPr lang="fr-FR" sz="3600" b="0" i="0" u="none" strike="noStrike" kern="1200" cap="none" spc="0" baseline="0" dirty="0">
              <a:solidFill>
                <a:schemeClr val="bg1"/>
              </a:solidFill>
              <a:uFillTx/>
              <a:latin typeface="Calibri"/>
            </a:endParaRPr>
          </a:p>
        </p:txBody>
      </p:sp>
      <p:sp>
        <p:nvSpPr>
          <p:cNvPr id="5" name="ZoneTexte 7">
            <a:extLst>
              <a:ext uri="{FF2B5EF4-FFF2-40B4-BE49-F238E27FC236}">
                <a16:creationId xmlns:a16="http://schemas.microsoft.com/office/drawing/2014/main" id="{122FD8E7-192B-550E-E0B8-F1B9BD66E883}"/>
              </a:ext>
            </a:extLst>
          </p:cNvPr>
          <p:cNvSpPr txBox="1"/>
          <p:nvPr/>
        </p:nvSpPr>
        <p:spPr>
          <a:xfrm>
            <a:off x="631825" y="47248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User</a:t>
            </a:r>
            <a:endParaRPr lang="fr-FR" sz="3600" b="0" i="0" u="none" strike="noStrike" kern="1200" cap="none" spc="0" baseline="0" dirty="0">
              <a:solidFill>
                <a:schemeClr val="bg1"/>
              </a:solidFill>
              <a:uFillTx/>
              <a:latin typeface="Calibri"/>
            </a:endParaRPr>
          </a:p>
        </p:txBody>
      </p:sp>
      <p:pic>
        <p:nvPicPr>
          <p:cNvPr id="7" name="Image 6">
            <a:extLst>
              <a:ext uri="{FF2B5EF4-FFF2-40B4-BE49-F238E27FC236}">
                <a16:creationId xmlns:a16="http://schemas.microsoft.com/office/drawing/2014/main" id="{737EBE76-1D12-B4F7-7585-673554386F0D}"/>
              </a:ext>
            </a:extLst>
          </p:cNvPr>
          <p:cNvPicPr>
            <a:picLocks noChangeAspect="1"/>
          </p:cNvPicPr>
          <p:nvPr/>
        </p:nvPicPr>
        <p:blipFill>
          <a:blip r:embed="rId4"/>
          <a:srcRect l="1206" t="1133"/>
          <a:stretch/>
        </p:blipFill>
        <p:spPr>
          <a:xfrm>
            <a:off x="299189" y="3060700"/>
            <a:ext cx="2546349" cy="3648453"/>
          </a:xfrm>
          <a:prstGeom prst="rect">
            <a:avLst/>
          </a:prstGeom>
        </p:spPr>
      </p:pic>
      <p:pic>
        <p:nvPicPr>
          <p:cNvPr id="9" name="Image 8">
            <a:extLst>
              <a:ext uri="{FF2B5EF4-FFF2-40B4-BE49-F238E27FC236}">
                <a16:creationId xmlns:a16="http://schemas.microsoft.com/office/drawing/2014/main" id="{1E5ABC17-E571-A665-3A9E-10E5BDBB64B4}"/>
              </a:ext>
            </a:extLst>
          </p:cNvPr>
          <p:cNvPicPr>
            <a:picLocks noChangeAspect="1"/>
          </p:cNvPicPr>
          <p:nvPr/>
        </p:nvPicPr>
        <p:blipFill>
          <a:blip r:embed="rId5"/>
          <a:stretch>
            <a:fillRect/>
          </a:stretch>
        </p:blipFill>
        <p:spPr>
          <a:xfrm>
            <a:off x="299189" y="1255525"/>
            <a:ext cx="7822462" cy="1733560"/>
          </a:xfrm>
          <a:prstGeom prst="rect">
            <a:avLst/>
          </a:prstGeom>
        </p:spPr>
      </p:pic>
      <p:sp>
        <p:nvSpPr>
          <p:cNvPr id="10" name="Rectangle 9">
            <a:extLst>
              <a:ext uri="{FF2B5EF4-FFF2-40B4-BE49-F238E27FC236}">
                <a16:creationId xmlns:a16="http://schemas.microsoft.com/office/drawing/2014/main" id="{88241078-C91D-2F62-DE9F-EF10CC12DEEF}"/>
              </a:ext>
            </a:extLst>
          </p:cNvPr>
          <p:cNvSpPr/>
          <p:nvPr/>
        </p:nvSpPr>
        <p:spPr>
          <a:xfrm>
            <a:off x="7099300" y="1651000"/>
            <a:ext cx="749300" cy="3492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 en angle 11">
            <a:extLst>
              <a:ext uri="{FF2B5EF4-FFF2-40B4-BE49-F238E27FC236}">
                <a16:creationId xmlns:a16="http://schemas.microsoft.com/office/drawing/2014/main" id="{CF348402-228D-6D61-665B-77E2A7A87A78}"/>
              </a:ext>
            </a:extLst>
          </p:cNvPr>
          <p:cNvCxnSpPr/>
          <p:nvPr/>
        </p:nvCxnSpPr>
        <p:spPr>
          <a:xfrm flipV="1">
            <a:off x="2845538" y="1803400"/>
            <a:ext cx="4253762" cy="1346200"/>
          </a:xfrm>
          <a:prstGeom prst="bentConnector3">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4218EBCC-7BEA-1E64-1F09-B34EF5388166}"/>
              </a:ext>
            </a:extLst>
          </p:cNvPr>
          <p:cNvPicPr>
            <a:picLocks noChangeAspect="1"/>
          </p:cNvPicPr>
          <p:nvPr/>
        </p:nvPicPr>
        <p:blipFill>
          <a:blip r:embed="rId6"/>
          <a:stretch>
            <a:fillRect/>
          </a:stretch>
        </p:blipFill>
        <p:spPr>
          <a:xfrm>
            <a:off x="5016542" y="3070659"/>
            <a:ext cx="6876269" cy="1275483"/>
          </a:xfrm>
          <a:prstGeom prst="rect">
            <a:avLst/>
          </a:prstGeom>
        </p:spPr>
      </p:pic>
      <p:sp>
        <p:nvSpPr>
          <p:cNvPr id="14" name="Rectangle 13">
            <a:extLst>
              <a:ext uri="{FF2B5EF4-FFF2-40B4-BE49-F238E27FC236}">
                <a16:creationId xmlns:a16="http://schemas.microsoft.com/office/drawing/2014/main" id="{31AFF835-6B5F-0EF9-BFC9-01357576A23E}"/>
              </a:ext>
            </a:extLst>
          </p:cNvPr>
          <p:cNvSpPr/>
          <p:nvPr/>
        </p:nvSpPr>
        <p:spPr>
          <a:xfrm>
            <a:off x="7918450" y="3962400"/>
            <a:ext cx="527050" cy="285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Click SVG, PNG Icon, Symbol. Download ...">
            <a:extLst>
              <a:ext uri="{FF2B5EF4-FFF2-40B4-BE49-F238E27FC236}">
                <a16:creationId xmlns:a16="http://schemas.microsoft.com/office/drawing/2014/main" id="{72751272-8326-B0BB-6C1A-AF11A71F4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2339" y="6244017"/>
            <a:ext cx="382586" cy="3825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7" name="Connecteur droit avec flèche 16">
            <a:extLst>
              <a:ext uri="{FF2B5EF4-FFF2-40B4-BE49-F238E27FC236}">
                <a16:creationId xmlns:a16="http://schemas.microsoft.com/office/drawing/2014/main" id="{2324A2A8-DF9E-9409-F689-E5DED4912BB7}"/>
              </a:ext>
            </a:extLst>
          </p:cNvPr>
          <p:cNvCxnSpPr/>
          <p:nvPr/>
        </p:nvCxnSpPr>
        <p:spPr>
          <a:xfrm flipV="1">
            <a:off x="2667000" y="4105275"/>
            <a:ext cx="2349542" cy="22320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327E09-2C8D-D816-0209-2AA313FEBDF0}"/>
              </a:ext>
            </a:extLst>
          </p:cNvPr>
          <p:cNvSpPr/>
          <p:nvPr/>
        </p:nvSpPr>
        <p:spPr>
          <a:xfrm>
            <a:off x="11074400" y="3962400"/>
            <a:ext cx="273008" cy="285750"/>
          </a:xfrm>
          <a:prstGeom prst="rect">
            <a:avLst/>
          </a:prstGeom>
          <a:no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C7E79CD-2D95-E833-5CD1-5AE8F992355E}"/>
              </a:ext>
            </a:extLst>
          </p:cNvPr>
          <p:cNvSpPr/>
          <p:nvPr/>
        </p:nvSpPr>
        <p:spPr>
          <a:xfrm>
            <a:off x="7882085" y="4246880"/>
            <a:ext cx="273008" cy="1971040"/>
          </a:xfrm>
          <a:custGeom>
            <a:avLst/>
            <a:gdLst>
              <a:gd name="connsiteX0" fmla="*/ 626891 w 884277"/>
              <a:gd name="connsiteY0" fmla="*/ 0 h 1971040"/>
              <a:gd name="connsiteX1" fmla="*/ 3744 w 884277"/>
              <a:gd name="connsiteY1" fmla="*/ 1049867 h 1971040"/>
              <a:gd name="connsiteX2" fmla="*/ 884277 w 884277"/>
              <a:gd name="connsiteY2" fmla="*/ 1971040 h 1971040"/>
            </a:gdLst>
            <a:ahLst/>
            <a:cxnLst>
              <a:cxn ang="0">
                <a:pos x="connsiteX0" y="connsiteY0"/>
              </a:cxn>
              <a:cxn ang="0">
                <a:pos x="connsiteX1" y="connsiteY1"/>
              </a:cxn>
              <a:cxn ang="0">
                <a:pos x="connsiteX2" y="connsiteY2"/>
              </a:cxn>
            </a:cxnLst>
            <a:rect l="l" t="t" r="r" b="b"/>
            <a:pathLst>
              <a:path w="884277" h="1971040">
                <a:moveTo>
                  <a:pt x="626891" y="0"/>
                </a:moveTo>
                <a:cubicBezTo>
                  <a:pt x="293868" y="360680"/>
                  <a:pt x="-39154" y="721360"/>
                  <a:pt x="3744" y="1049867"/>
                </a:cubicBezTo>
                <a:cubicBezTo>
                  <a:pt x="46642" y="1378374"/>
                  <a:pt x="884277" y="1971040"/>
                  <a:pt x="884277" y="19710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741B295-411A-C039-D987-128F741AC4C4}"/>
              </a:ext>
            </a:extLst>
          </p:cNvPr>
          <p:cNvSpPr/>
          <p:nvPr/>
        </p:nvSpPr>
        <p:spPr>
          <a:xfrm>
            <a:off x="8155093" y="6051550"/>
            <a:ext cx="2044107" cy="2207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6E076DB9-CA7C-E748-EDFF-7875D0A32CDA}"/>
              </a:ext>
            </a:extLst>
          </p:cNvPr>
          <p:cNvPicPr>
            <a:picLocks noChangeAspect="1"/>
          </p:cNvPicPr>
          <p:nvPr/>
        </p:nvPicPr>
        <p:blipFill>
          <a:blip r:embed="rId8"/>
          <a:srcRect l="2491" t="60815" r="30585" b="10419"/>
          <a:stretch/>
        </p:blipFill>
        <p:spPr>
          <a:xfrm>
            <a:off x="8277013" y="6626603"/>
            <a:ext cx="3192315" cy="231397"/>
          </a:xfrm>
          <a:prstGeom prst="rect">
            <a:avLst/>
          </a:prstGeom>
        </p:spPr>
      </p:pic>
      <p:pic>
        <p:nvPicPr>
          <p:cNvPr id="32" name="Picture 2" descr="Click SVG, PNG Icon, Symbol. Download ...">
            <a:extLst>
              <a:ext uri="{FF2B5EF4-FFF2-40B4-BE49-F238E27FC236}">
                <a16:creationId xmlns:a16="http://schemas.microsoft.com/office/drawing/2014/main" id="{272B0C64-1A83-9AAC-6230-DBD430D6D8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1366" y="6026627"/>
            <a:ext cx="382586" cy="3825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3" name="Émoticône 32">
            <a:extLst>
              <a:ext uri="{FF2B5EF4-FFF2-40B4-BE49-F238E27FC236}">
                <a16:creationId xmlns:a16="http://schemas.microsoft.com/office/drawing/2014/main" id="{2123EDFA-07FE-7C19-DFC3-6897E4E5C4C7}"/>
              </a:ext>
            </a:extLst>
          </p:cNvPr>
          <p:cNvSpPr/>
          <p:nvPr/>
        </p:nvSpPr>
        <p:spPr>
          <a:xfrm>
            <a:off x="7285815" y="6337300"/>
            <a:ext cx="371620" cy="322441"/>
          </a:xfrm>
          <a:prstGeom prst="smileyFac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056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75387079-6187-ADC0-137D-7F750304058A}"/>
              </a:ext>
            </a:extLst>
          </p:cNvPr>
          <p:cNvPicPr>
            <a:picLocks noChangeAspect="1"/>
          </p:cNvPicPr>
          <p:nvPr/>
        </p:nvPicPr>
        <p:blipFill>
          <a:blip r:embed="rId2"/>
          <a:stretch>
            <a:fillRect/>
          </a:stretch>
        </p:blipFill>
        <p:spPr>
          <a:xfrm>
            <a:off x="243615" y="908294"/>
            <a:ext cx="4210908" cy="3192584"/>
          </a:xfrm>
          <a:prstGeom prst="rect">
            <a:avLst/>
          </a:prstGeom>
        </p:spPr>
      </p:pic>
      <p:sp>
        <p:nvSpPr>
          <p:cNvPr id="5" name="ZoneTexte 4">
            <a:extLst>
              <a:ext uri="{FF2B5EF4-FFF2-40B4-BE49-F238E27FC236}">
                <a16:creationId xmlns:a16="http://schemas.microsoft.com/office/drawing/2014/main" id="{6C05AC56-9204-43CF-3A03-0AE0BB3B6B86}"/>
              </a:ext>
            </a:extLst>
          </p:cNvPr>
          <p:cNvSpPr txBox="1"/>
          <p:nvPr/>
        </p:nvSpPr>
        <p:spPr>
          <a:xfrm>
            <a:off x="257175" y="135341"/>
            <a:ext cx="5067300" cy="461665"/>
          </a:xfrm>
          <a:prstGeom prst="rect">
            <a:avLst/>
          </a:prstGeom>
          <a:noFill/>
        </p:spPr>
        <p:txBody>
          <a:bodyPr wrap="square">
            <a:spAutoFit/>
          </a:bodyPr>
          <a:lstStyle/>
          <a:p>
            <a:r>
              <a:rPr lang="fr-FR" altLang="fr-FR" sz="2400" b="1" kern="0" dirty="0">
                <a:solidFill>
                  <a:srgbClr val="F05454"/>
                </a:solidFill>
                <a:latin typeface="Candara" pitchFamily="34"/>
              </a:rPr>
              <a:t>Ajouter un signalement</a:t>
            </a:r>
            <a:endParaRPr lang="fr-FR" sz="2400" b="1" kern="0" dirty="0">
              <a:solidFill>
                <a:srgbClr val="F05454"/>
              </a:solidFill>
              <a:latin typeface="Candara" pitchFamily="34"/>
            </a:endParaRPr>
          </a:p>
        </p:txBody>
      </p:sp>
      <p:sp>
        <p:nvSpPr>
          <p:cNvPr id="16" name="ZoneTexte 7">
            <a:extLst>
              <a:ext uri="{FF2B5EF4-FFF2-40B4-BE49-F238E27FC236}">
                <a16:creationId xmlns:a16="http://schemas.microsoft.com/office/drawing/2014/main" id="{FF2D9093-B585-1F29-D840-E3C85520B7B5}"/>
              </a:ext>
            </a:extLst>
          </p:cNvPr>
          <p:cNvSpPr txBox="1"/>
          <p:nvPr/>
        </p:nvSpPr>
        <p:spPr>
          <a:xfrm>
            <a:off x="9991725" y="11053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BACK</a:t>
            </a:r>
            <a:endParaRPr lang="fr-FR" sz="3600" b="0" i="0" u="none" strike="noStrike" kern="1200" cap="none" spc="0" baseline="0" dirty="0">
              <a:solidFill>
                <a:schemeClr val="bg1"/>
              </a:solidFill>
              <a:uFillTx/>
              <a:latin typeface="Calibri"/>
            </a:endParaRPr>
          </a:p>
        </p:txBody>
      </p:sp>
      <p:sp>
        <p:nvSpPr>
          <p:cNvPr id="19" name="Rectangle 3">
            <a:extLst>
              <a:ext uri="{FF2B5EF4-FFF2-40B4-BE49-F238E27FC236}">
                <a16:creationId xmlns:a16="http://schemas.microsoft.com/office/drawing/2014/main" id="{FF74294D-54A9-CC36-8864-8F4A52B4F4DD}"/>
              </a:ext>
            </a:extLst>
          </p:cNvPr>
          <p:cNvSpPr>
            <a:spLocks noChangeArrowheads="1"/>
          </p:cNvSpPr>
          <p:nvPr/>
        </p:nvSpPr>
        <p:spPr bwMode="auto">
          <a:xfrm>
            <a:off x="4454523" y="988749"/>
            <a:ext cx="3251054" cy="461665"/>
          </a:xfrm>
          <a:prstGeom prst="rect">
            <a:avLst/>
          </a:prstGeom>
          <a:noFill/>
          <a:ln w="19050">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fr-FR" sz="1200" dirty="0"/>
              <a:t>Vérifier si l'utilisateur est authentifié avant de permettre la création d'un signalement.</a:t>
            </a:r>
            <a:endParaRPr kumimoji="0" lang="fr-FR" altLang="fr-FR" sz="1200" b="0" i="0" u="none" strike="noStrike" cap="none" normalizeH="0" baseline="0" dirty="0">
              <a:ln>
                <a:noFill/>
              </a:ln>
              <a:solidFill>
                <a:schemeClr val="tx1"/>
              </a:solidFill>
              <a:effectLst/>
            </a:endParaRPr>
          </a:p>
        </p:txBody>
      </p:sp>
      <p:pic>
        <p:nvPicPr>
          <p:cNvPr id="3" name="Image 2">
            <a:extLst>
              <a:ext uri="{FF2B5EF4-FFF2-40B4-BE49-F238E27FC236}">
                <a16:creationId xmlns:a16="http://schemas.microsoft.com/office/drawing/2014/main" id="{4BE81C6F-34B8-4B01-05A6-67D324CC95B0}"/>
              </a:ext>
            </a:extLst>
          </p:cNvPr>
          <p:cNvPicPr>
            <a:picLocks noChangeAspect="1"/>
          </p:cNvPicPr>
          <p:nvPr/>
        </p:nvPicPr>
        <p:blipFill>
          <a:blip r:embed="rId3"/>
          <a:stretch>
            <a:fillRect/>
          </a:stretch>
        </p:blipFill>
        <p:spPr>
          <a:xfrm>
            <a:off x="7574935" y="3371317"/>
            <a:ext cx="4456624" cy="3448404"/>
          </a:xfrm>
          <a:prstGeom prst="rect">
            <a:avLst/>
          </a:prstGeom>
        </p:spPr>
      </p:pic>
      <p:sp>
        <p:nvSpPr>
          <p:cNvPr id="8" name="Rectangle 7">
            <a:extLst>
              <a:ext uri="{FF2B5EF4-FFF2-40B4-BE49-F238E27FC236}">
                <a16:creationId xmlns:a16="http://schemas.microsoft.com/office/drawing/2014/main" id="{8F0D6877-4BC2-5F17-6B44-F7D1074B86DD}"/>
              </a:ext>
            </a:extLst>
          </p:cNvPr>
          <p:cNvSpPr/>
          <p:nvPr/>
        </p:nvSpPr>
        <p:spPr>
          <a:xfrm>
            <a:off x="3092231" y="3877701"/>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sp>
        <p:nvSpPr>
          <p:cNvPr id="23" name="Rectangle 22">
            <a:extLst>
              <a:ext uri="{FF2B5EF4-FFF2-40B4-BE49-F238E27FC236}">
                <a16:creationId xmlns:a16="http://schemas.microsoft.com/office/drawing/2014/main" id="{55584504-E5C0-4D91-07C7-0EC5D2156EC9}"/>
              </a:ext>
            </a:extLst>
          </p:cNvPr>
          <p:cNvSpPr/>
          <p:nvPr/>
        </p:nvSpPr>
        <p:spPr>
          <a:xfrm>
            <a:off x="351895" y="908294"/>
            <a:ext cx="3759518" cy="47910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805B8D43-F5E4-DE5F-5195-965304340D57}"/>
              </a:ext>
            </a:extLst>
          </p:cNvPr>
          <p:cNvSpPr txBox="1"/>
          <p:nvPr/>
        </p:nvSpPr>
        <p:spPr>
          <a:xfrm>
            <a:off x="4486425" y="2551014"/>
            <a:ext cx="3267005" cy="276999"/>
          </a:xfrm>
          <a:prstGeom prst="rect">
            <a:avLst/>
          </a:prstGeom>
          <a:noFill/>
          <a:ln w="19050">
            <a:solidFill>
              <a:srgbClr val="FF0000"/>
            </a:solidFill>
          </a:ln>
        </p:spPr>
        <p:txBody>
          <a:bodyPr wrap="square">
            <a:spAutoFit/>
          </a:bodyPr>
          <a:lstStyle/>
          <a:p>
            <a:r>
              <a:rPr lang="fr-FR" sz="1200" dirty="0"/>
              <a:t>Création du signalement dans la base de données</a:t>
            </a:r>
          </a:p>
        </p:txBody>
      </p:sp>
      <p:sp>
        <p:nvSpPr>
          <p:cNvPr id="14" name="Rectangle 13">
            <a:extLst>
              <a:ext uri="{FF2B5EF4-FFF2-40B4-BE49-F238E27FC236}">
                <a16:creationId xmlns:a16="http://schemas.microsoft.com/office/drawing/2014/main" id="{22A4A581-903D-34D7-1C53-B2EAAF51C874}"/>
              </a:ext>
            </a:extLst>
          </p:cNvPr>
          <p:cNvSpPr/>
          <p:nvPr/>
        </p:nvSpPr>
        <p:spPr>
          <a:xfrm>
            <a:off x="351895" y="2451946"/>
            <a:ext cx="4064318" cy="839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656BBE3D-C362-D374-4133-127FBA3ED7E3}"/>
              </a:ext>
            </a:extLst>
          </p:cNvPr>
          <p:cNvSpPr txBox="1"/>
          <p:nvPr/>
        </p:nvSpPr>
        <p:spPr>
          <a:xfrm>
            <a:off x="4486425" y="1879249"/>
            <a:ext cx="3267005" cy="461665"/>
          </a:xfrm>
          <a:prstGeom prst="rect">
            <a:avLst/>
          </a:prstGeom>
          <a:noFill/>
          <a:ln w="19050">
            <a:solidFill>
              <a:srgbClr val="00B050"/>
            </a:solidFill>
          </a:ln>
        </p:spPr>
        <p:txBody>
          <a:bodyPr wrap="square">
            <a:spAutoFit/>
          </a:bodyPr>
          <a:lstStyle/>
          <a:p>
            <a:r>
              <a:rPr lang="fr-FR" sz="1200" dirty="0"/>
              <a:t>Le signalement doit obligatoirement posséder un id et la raison </a:t>
            </a:r>
          </a:p>
        </p:txBody>
      </p:sp>
      <p:sp>
        <p:nvSpPr>
          <p:cNvPr id="26" name="Rectangle 25">
            <a:extLst>
              <a:ext uri="{FF2B5EF4-FFF2-40B4-BE49-F238E27FC236}">
                <a16:creationId xmlns:a16="http://schemas.microsoft.com/office/drawing/2014/main" id="{22763D04-80FC-1AD1-3253-E59AC6988118}"/>
              </a:ext>
            </a:extLst>
          </p:cNvPr>
          <p:cNvSpPr/>
          <p:nvPr/>
        </p:nvSpPr>
        <p:spPr>
          <a:xfrm>
            <a:off x="351895" y="1879249"/>
            <a:ext cx="4064318" cy="47910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B8A8706D-9871-9A42-02EE-448038ECAD50}"/>
              </a:ext>
            </a:extLst>
          </p:cNvPr>
          <p:cNvSpPr/>
          <p:nvPr/>
        </p:nvSpPr>
        <p:spPr>
          <a:xfrm>
            <a:off x="1957493" y="2621280"/>
            <a:ext cx="345440" cy="206733"/>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352BC16A-400E-C2CF-D04A-1481BDC1E05F}"/>
              </a:ext>
            </a:extLst>
          </p:cNvPr>
          <p:cNvSpPr/>
          <p:nvPr/>
        </p:nvSpPr>
        <p:spPr>
          <a:xfrm>
            <a:off x="2262293" y="2824480"/>
            <a:ext cx="5486400" cy="1079794"/>
          </a:xfrm>
          <a:custGeom>
            <a:avLst/>
            <a:gdLst>
              <a:gd name="connsiteX0" fmla="*/ 0 w 5486400"/>
              <a:gd name="connsiteY0" fmla="*/ 0 h 1079794"/>
              <a:gd name="connsiteX1" fmla="*/ 3854027 w 5486400"/>
              <a:gd name="connsiteY1" fmla="*/ 1063413 h 1079794"/>
              <a:gd name="connsiteX2" fmla="*/ 5486400 w 5486400"/>
              <a:gd name="connsiteY2" fmla="*/ 643467 h 1079794"/>
            </a:gdLst>
            <a:ahLst/>
            <a:cxnLst>
              <a:cxn ang="0">
                <a:pos x="connsiteX0" y="connsiteY0"/>
              </a:cxn>
              <a:cxn ang="0">
                <a:pos x="connsiteX1" y="connsiteY1"/>
              </a:cxn>
              <a:cxn ang="0">
                <a:pos x="connsiteX2" y="connsiteY2"/>
              </a:cxn>
            </a:cxnLst>
            <a:rect l="l" t="t" r="r" b="b"/>
            <a:pathLst>
              <a:path w="5486400" h="1079794">
                <a:moveTo>
                  <a:pt x="0" y="0"/>
                </a:moveTo>
                <a:cubicBezTo>
                  <a:pt x="1469813" y="478084"/>
                  <a:pt x="2939627" y="956169"/>
                  <a:pt x="3854027" y="1063413"/>
                </a:cubicBezTo>
                <a:cubicBezTo>
                  <a:pt x="4768427" y="1170657"/>
                  <a:pt x="5214338" y="719103"/>
                  <a:pt x="5486400" y="643467"/>
                </a:cubicBezTo>
              </a:path>
            </a:pathLst>
          </a:cu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0453F53-8208-7854-DE7A-142F42DED826}"/>
              </a:ext>
            </a:extLst>
          </p:cNvPr>
          <p:cNvSpPr/>
          <p:nvPr/>
        </p:nvSpPr>
        <p:spPr>
          <a:xfrm>
            <a:off x="10583766" y="3107173"/>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32" name="Rectangle 3">
            <a:extLst>
              <a:ext uri="{FF2B5EF4-FFF2-40B4-BE49-F238E27FC236}">
                <a16:creationId xmlns:a16="http://schemas.microsoft.com/office/drawing/2014/main" id="{7FD7AFEB-B1E6-BAB5-AD67-E5CE91E8C90C}"/>
              </a:ext>
            </a:extLst>
          </p:cNvPr>
          <p:cNvSpPr>
            <a:spLocks noChangeArrowheads="1"/>
          </p:cNvSpPr>
          <p:nvPr/>
        </p:nvSpPr>
        <p:spPr bwMode="auto">
          <a:xfrm>
            <a:off x="2874824" y="5959937"/>
            <a:ext cx="4261337" cy="830997"/>
          </a:xfrm>
          <a:prstGeom prst="rect">
            <a:avLst/>
          </a:prstGeom>
          <a:noFill/>
          <a:ln w="19050">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Arial Unicode MS"/>
              </a:rPr>
              <a:t> </a:t>
            </a:r>
            <a:r>
              <a:rPr kumimoji="0" lang="fr-FR" altLang="fr-FR" sz="1200" b="1" i="0" u="none" strike="noStrike" cap="none" normalizeH="0" baseline="0" dirty="0" err="1">
                <a:ln>
                  <a:noFill/>
                </a:ln>
                <a:solidFill>
                  <a:schemeClr val="tx1"/>
                </a:solidFill>
                <a:effectLst/>
                <a:latin typeface="Arial Unicode MS"/>
              </a:rPr>
              <a:t>result.insertId</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est une propriété qui retourne l'ID généré automatiquement par la base de données.</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Unicode MS"/>
              </a:rPr>
              <a:t> ...data</a:t>
            </a:r>
            <a:r>
              <a:rPr kumimoji="0" lang="fr-FR" altLang="fr-FR" sz="1200" b="0" i="0" u="none" strike="noStrike" cap="none" normalizeH="0" baseline="0" dirty="0">
                <a:ln>
                  <a:noFill/>
                </a:ln>
                <a:solidFill>
                  <a:schemeClr val="tx1"/>
                </a:solidFill>
                <a:effectLst/>
              </a:rPr>
              <a:t> permet de retourner tous les champs de l'objet </a:t>
            </a:r>
            <a:r>
              <a:rPr kumimoji="0" lang="fr-FR" altLang="fr-FR" sz="1200" b="0" i="0" u="none" strike="noStrike" cap="none" normalizeH="0" baseline="0" dirty="0">
                <a:ln>
                  <a:noFill/>
                </a:ln>
                <a:solidFill>
                  <a:schemeClr val="tx1"/>
                </a:solidFill>
                <a:effectLst/>
                <a:latin typeface="Arial Unicode MS"/>
              </a:rPr>
              <a:t>data</a:t>
            </a:r>
            <a:r>
              <a:rPr kumimoji="0" lang="fr-FR" altLang="fr-FR" sz="1200" b="0" i="0" u="none" strike="noStrike" cap="none" normalizeH="0" baseline="0" dirty="0">
                <a:ln>
                  <a:noFill/>
                </a:ln>
                <a:solidFill>
                  <a:schemeClr val="tx1"/>
                </a:solidFill>
                <a:effectLst/>
              </a:rPr>
              <a:t> passé en paramètre.</a:t>
            </a:r>
            <a:r>
              <a:rPr kumimoji="0" lang="fr-FR" altLang="fr-FR" sz="1200" b="0" i="0" u="none" strike="noStrike" cap="none" normalizeH="0" baseline="0" dirty="0">
                <a:ln>
                  <a:noFill/>
                </a:ln>
                <a:solidFill>
                  <a:schemeClr val="tx1"/>
                </a:solidFill>
                <a:effectLst/>
                <a:latin typeface="Arial" panose="020B0604020202020204" pitchFamily="34" charset="0"/>
              </a:rPr>
              <a:t> </a:t>
            </a:r>
          </a:p>
        </p:txBody>
      </p:sp>
      <p:sp>
        <p:nvSpPr>
          <p:cNvPr id="35" name="ZoneTexte 34">
            <a:extLst>
              <a:ext uri="{FF2B5EF4-FFF2-40B4-BE49-F238E27FC236}">
                <a16:creationId xmlns:a16="http://schemas.microsoft.com/office/drawing/2014/main" id="{1EB8D07A-EC56-E577-6DD0-1F5B84E7A31D}"/>
              </a:ext>
            </a:extLst>
          </p:cNvPr>
          <p:cNvSpPr txBox="1"/>
          <p:nvPr/>
        </p:nvSpPr>
        <p:spPr>
          <a:xfrm>
            <a:off x="4286896" y="4445944"/>
            <a:ext cx="3267005" cy="276999"/>
          </a:xfrm>
          <a:prstGeom prst="rect">
            <a:avLst/>
          </a:prstGeom>
          <a:noFill/>
          <a:ln w="19050">
            <a:solidFill>
              <a:srgbClr val="FF0000"/>
            </a:solidFill>
          </a:ln>
        </p:spPr>
        <p:txBody>
          <a:bodyPr wrap="square">
            <a:spAutoFit/>
          </a:bodyPr>
          <a:lstStyle/>
          <a:p>
            <a:r>
              <a:rPr lang="fr-FR" sz="1200" dirty="0"/>
              <a:t>Requête SQL pour insérer un signalement</a:t>
            </a:r>
          </a:p>
        </p:txBody>
      </p:sp>
      <p:sp>
        <p:nvSpPr>
          <p:cNvPr id="36" name="ZoneTexte 35">
            <a:extLst>
              <a:ext uri="{FF2B5EF4-FFF2-40B4-BE49-F238E27FC236}">
                <a16:creationId xmlns:a16="http://schemas.microsoft.com/office/drawing/2014/main" id="{6C28D2B9-87E7-D2BC-3F66-BAC1ABD369F5}"/>
              </a:ext>
            </a:extLst>
          </p:cNvPr>
          <p:cNvSpPr txBox="1"/>
          <p:nvPr/>
        </p:nvSpPr>
        <p:spPr>
          <a:xfrm>
            <a:off x="642336" y="4891804"/>
            <a:ext cx="6619735" cy="1015663"/>
          </a:xfrm>
          <a:prstGeom prst="rect">
            <a:avLst/>
          </a:prstGeom>
          <a:noFill/>
          <a:ln w="19050">
            <a:solidFill>
              <a:srgbClr val="00B05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rPr>
              <a:t>La méthode </a:t>
            </a:r>
            <a:r>
              <a:rPr kumimoji="0" lang="fr-FR" altLang="fr-FR" sz="1200" b="1" i="0" u="none" strike="noStrike" cap="none" normalizeH="0" baseline="0" dirty="0" err="1">
                <a:ln>
                  <a:noFill/>
                </a:ln>
                <a:solidFill>
                  <a:schemeClr val="tx1"/>
                </a:solidFill>
                <a:effectLst/>
              </a:rPr>
              <a:t>pool.execute</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est utilisée pour exécuter la requête 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a:ln>
                  <a:noFill/>
                </a:ln>
                <a:solidFill>
                  <a:schemeClr val="tx1"/>
                </a:solidFill>
                <a:effectLst/>
              </a:rPr>
              <a:t>pool</a:t>
            </a:r>
            <a:r>
              <a:rPr kumimoji="0" lang="fr-FR" altLang="fr-FR" sz="1200" b="0" i="0" u="none" strike="noStrike" cap="none" normalizeH="0" baseline="0" dirty="0">
                <a:ln>
                  <a:noFill/>
                </a:ln>
                <a:solidFill>
                  <a:schemeClr val="tx1"/>
                </a:solidFill>
                <a:effectLst/>
              </a:rPr>
              <a:t> est une instance qui gère la connexion à la base de données MySQL.</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dirty="0"/>
              <a:t> </a:t>
            </a:r>
            <a:r>
              <a:rPr lang="fr-FR" altLang="fr-FR" sz="1200" b="1" dirty="0" err="1"/>
              <a:t>Create</a:t>
            </a:r>
            <a:r>
              <a:rPr lang="fr-FR" altLang="fr-FR" sz="1200" b="1" dirty="0"/>
              <a:t>(data)</a:t>
            </a:r>
            <a:r>
              <a:rPr lang="fr-FR" altLang="fr-FR" sz="1200" dirty="0"/>
              <a:t> / Evite</a:t>
            </a:r>
            <a:r>
              <a:rPr kumimoji="0" lang="fr-FR" altLang="fr-FR" sz="1200" b="0" i="0" u="none" strike="noStrike" cap="none" normalizeH="0" baseline="0" dirty="0">
                <a:ln>
                  <a:noFill/>
                </a:ln>
                <a:solidFill>
                  <a:schemeClr val="tx1"/>
                </a:solidFill>
                <a:effectLst/>
              </a:rPr>
              <a:t> de passer chaque champ individuellement dans la méthode </a:t>
            </a:r>
            <a:r>
              <a:rPr kumimoji="0" lang="fr-FR" altLang="fr-FR" sz="1200" b="0" i="0" u="none" strike="noStrike" cap="none" normalizeH="0" baseline="0" dirty="0" err="1">
                <a:ln>
                  <a:noFill/>
                </a:ln>
                <a:solidFill>
                  <a:schemeClr val="tx1"/>
                </a:solidFill>
                <a:effectLst/>
              </a:rPr>
              <a:t>create</a:t>
            </a:r>
            <a:r>
              <a:rPr kumimoji="0" lang="fr-FR" altLang="fr-FR" sz="1200" b="0" i="0" u="none" strike="noStrike" cap="none" normalizeH="0" baseline="0" dirty="0">
                <a:ln>
                  <a:noFill/>
                </a:ln>
                <a:solidFill>
                  <a:schemeClr val="tx1"/>
                </a:solidFill>
                <a:effectLst/>
              </a:rPr>
              <a:t>. Au lieu de cela, on transmet </a:t>
            </a:r>
            <a:r>
              <a:rPr kumimoji="0" lang="fr-FR" altLang="fr-FR" sz="1200" b="1" i="0" u="none" strike="noStrike" cap="none" normalizeH="0" baseline="0" dirty="0">
                <a:ln>
                  <a:noFill/>
                </a:ln>
                <a:solidFill>
                  <a:schemeClr val="tx1"/>
                </a:solidFill>
                <a:effectLst/>
              </a:rPr>
              <a:t>un seul objet data</a:t>
            </a:r>
            <a:r>
              <a:rPr kumimoji="0" lang="fr-FR" altLang="fr-FR" sz="1200" b="0" i="0" u="none" strike="noStrike" cap="none" normalizeH="0" baseline="0" dirty="0">
                <a:ln>
                  <a:noFill/>
                </a:ln>
                <a:solidFill>
                  <a:schemeClr val="tx1"/>
                </a:solidFill>
                <a:effectLst/>
              </a:rPr>
              <a:t> qui contient toutes les propriétés nécessaires (</a:t>
            </a:r>
            <a:r>
              <a:rPr kumimoji="0" lang="fr-FR" altLang="fr-FR" sz="1200" b="0" i="0" u="none" strike="noStrike" cap="none" normalizeH="0" baseline="0" dirty="0" err="1">
                <a:ln>
                  <a:noFill/>
                </a:ln>
                <a:solidFill>
                  <a:schemeClr val="tx1"/>
                </a:solidFill>
                <a:effectLst/>
              </a:rPr>
              <a:t>reason</a:t>
            </a:r>
            <a:r>
              <a:rPr kumimoji="0" lang="fr-FR" altLang="fr-FR" sz="1200" b="0" i="0" u="none" strike="noStrike" cap="none" normalizeH="0" baseline="0" dirty="0">
                <a:ln>
                  <a:noFill/>
                </a:ln>
                <a:solidFill>
                  <a:schemeClr val="tx1"/>
                </a:solidFill>
                <a:effectLst/>
              </a:rPr>
              <a:t>, </a:t>
            </a:r>
            <a:r>
              <a:rPr kumimoji="0" lang="fr-FR" altLang="fr-FR" sz="1200" b="0" i="0" u="none" strike="noStrike" cap="none" normalizeH="0" baseline="0" dirty="0" err="1">
                <a:ln>
                  <a:noFill/>
                </a:ln>
                <a:solidFill>
                  <a:schemeClr val="tx1"/>
                </a:solidFill>
                <a:effectLst/>
              </a:rPr>
              <a:t>comment_id</a:t>
            </a:r>
            <a:r>
              <a:rPr kumimoji="0" lang="fr-FR" altLang="fr-FR" sz="1200" b="0" i="0" u="none" strike="noStrike" cap="none" normalizeH="0" baseline="0" dirty="0">
                <a:ln>
                  <a:noFill/>
                </a:ln>
                <a:solidFill>
                  <a:schemeClr val="tx1"/>
                </a:solidFill>
                <a:effectLst/>
              </a:rPr>
              <a:t>, </a:t>
            </a:r>
            <a:r>
              <a:rPr kumimoji="0" lang="fr-FR" altLang="fr-FR" sz="1200" b="0" i="0" u="none" strike="noStrike" cap="none" normalizeH="0" baseline="0" dirty="0" err="1">
                <a:ln>
                  <a:noFill/>
                </a:ln>
                <a:solidFill>
                  <a:schemeClr val="tx1"/>
                </a:solidFill>
                <a:effectLst/>
              </a:rPr>
              <a:t>user_id</a:t>
            </a:r>
            <a:r>
              <a:rPr kumimoji="0" lang="fr-FR" altLang="fr-FR" sz="1200" b="0" i="0" u="none" strike="noStrike" cap="none" normalizeH="0" baseline="0" dirty="0">
                <a:ln>
                  <a:noFill/>
                </a:ln>
                <a:solidFill>
                  <a:schemeClr val="tx1"/>
                </a:solidFill>
                <a:effectLst/>
              </a:rPr>
              <a:t>). </a:t>
            </a:r>
          </a:p>
        </p:txBody>
      </p:sp>
      <p:sp>
        <p:nvSpPr>
          <p:cNvPr id="37" name="Rectangle 36">
            <a:extLst>
              <a:ext uri="{FF2B5EF4-FFF2-40B4-BE49-F238E27FC236}">
                <a16:creationId xmlns:a16="http://schemas.microsoft.com/office/drawing/2014/main" id="{E4DAF1A0-604D-AA37-981A-E88835EB2EC9}"/>
              </a:ext>
            </a:extLst>
          </p:cNvPr>
          <p:cNvSpPr/>
          <p:nvPr/>
        </p:nvSpPr>
        <p:spPr>
          <a:xfrm>
            <a:off x="7848131" y="4226680"/>
            <a:ext cx="4064318" cy="839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D027A062-298D-8C02-12BD-B0345D5471E6}"/>
              </a:ext>
            </a:extLst>
          </p:cNvPr>
          <p:cNvSpPr/>
          <p:nvPr/>
        </p:nvSpPr>
        <p:spPr>
          <a:xfrm>
            <a:off x="7945120" y="5816748"/>
            <a:ext cx="2316480" cy="19797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BB855515-B0E2-C5E5-570C-465127FF86A0}"/>
              </a:ext>
            </a:extLst>
          </p:cNvPr>
          <p:cNvSpPr/>
          <p:nvPr/>
        </p:nvSpPr>
        <p:spPr>
          <a:xfrm>
            <a:off x="7626932" y="3366599"/>
            <a:ext cx="1638988" cy="19568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6A096FB1-D937-612F-FA94-41DCD7BC84EB}"/>
              </a:ext>
            </a:extLst>
          </p:cNvPr>
          <p:cNvSpPr/>
          <p:nvPr/>
        </p:nvSpPr>
        <p:spPr>
          <a:xfrm>
            <a:off x="7700845" y="5353825"/>
            <a:ext cx="1896968" cy="46292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320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B4CBD8F-5592-EBE1-4F8F-5056A4486A2D}"/>
              </a:ext>
            </a:extLst>
          </p:cNvPr>
          <p:cNvSpPr txBox="1"/>
          <p:nvPr/>
        </p:nvSpPr>
        <p:spPr>
          <a:xfrm>
            <a:off x="379094" y="314737"/>
            <a:ext cx="5067300" cy="461665"/>
          </a:xfrm>
          <a:prstGeom prst="rect">
            <a:avLst/>
          </a:prstGeom>
          <a:noFill/>
        </p:spPr>
        <p:txBody>
          <a:bodyPr wrap="square">
            <a:spAutoFit/>
          </a:bodyPr>
          <a:lstStyle/>
          <a:p>
            <a:r>
              <a:rPr lang="fr-FR" altLang="fr-FR" sz="2400" b="1" kern="0" dirty="0">
                <a:solidFill>
                  <a:srgbClr val="F05454"/>
                </a:solidFill>
                <a:latin typeface="Candara" pitchFamily="34"/>
              </a:rPr>
              <a:t>Modifier le status du signalement</a:t>
            </a:r>
            <a:endParaRPr lang="fr-FR" sz="2400" b="1" kern="0" dirty="0">
              <a:solidFill>
                <a:srgbClr val="F05454"/>
              </a:solidFill>
              <a:latin typeface="Candara" pitchFamily="34"/>
            </a:endParaRPr>
          </a:p>
        </p:txBody>
      </p:sp>
      <p:pic>
        <p:nvPicPr>
          <p:cNvPr id="6" name="Image 5">
            <a:extLst>
              <a:ext uri="{FF2B5EF4-FFF2-40B4-BE49-F238E27FC236}">
                <a16:creationId xmlns:a16="http://schemas.microsoft.com/office/drawing/2014/main" id="{4D62917B-B559-1692-15D9-4FDA3D944BC4}"/>
              </a:ext>
            </a:extLst>
          </p:cNvPr>
          <p:cNvPicPr>
            <a:picLocks noChangeAspect="1"/>
          </p:cNvPicPr>
          <p:nvPr/>
        </p:nvPicPr>
        <p:blipFill>
          <a:blip r:embed="rId2"/>
          <a:stretch>
            <a:fillRect/>
          </a:stretch>
        </p:blipFill>
        <p:spPr>
          <a:xfrm>
            <a:off x="222702" y="2929293"/>
            <a:ext cx="3935077" cy="3457708"/>
          </a:xfrm>
          <a:prstGeom prst="rect">
            <a:avLst/>
          </a:prstGeom>
        </p:spPr>
      </p:pic>
      <p:pic>
        <p:nvPicPr>
          <p:cNvPr id="8" name="Image 7">
            <a:extLst>
              <a:ext uri="{FF2B5EF4-FFF2-40B4-BE49-F238E27FC236}">
                <a16:creationId xmlns:a16="http://schemas.microsoft.com/office/drawing/2014/main" id="{C6FE84FA-A075-72FE-70FE-0AE2F77FCF18}"/>
              </a:ext>
            </a:extLst>
          </p:cNvPr>
          <p:cNvPicPr>
            <a:picLocks noChangeAspect="1"/>
          </p:cNvPicPr>
          <p:nvPr/>
        </p:nvPicPr>
        <p:blipFill>
          <a:blip r:embed="rId3"/>
          <a:stretch>
            <a:fillRect/>
          </a:stretch>
        </p:blipFill>
        <p:spPr>
          <a:xfrm>
            <a:off x="7669172" y="909811"/>
            <a:ext cx="4389372" cy="3917045"/>
          </a:xfrm>
          <a:prstGeom prst="rect">
            <a:avLst/>
          </a:prstGeom>
        </p:spPr>
      </p:pic>
      <p:sp>
        <p:nvSpPr>
          <p:cNvPr id="10" name="ZoneTexte 9">
            <a:extLst>
              <a:ext uri="{FF2B5EF4-FFF2-40B4-BE49-F238E27FC236}">
                <a16:creationId xmlns:a16="http://schemas.microsoft.com/office/drawing/2014/main" id="{50A78424-29FB-CB49-4461-2B479EAE651F}"/>
              </a:ext>
            </a:extLst>
          </p:cNvPr>
          <p:cNvSpPr txBox="1"/>
          <p:nvPr/>
        </p:nvSpPr>
        <p:spPr>
          <a:xfrm>
            <a:off x="5332624" y="4881269"/>
            <a:ext cx="6725920" cy="1384995"/>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rPr>
              <a:t>Objectif :</a:t>
            </a: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rPr>
              <a:t>Lorsque le statut est "</a:t>
            </a:r>
            <a:r>
              <a:rPr kumimoji="0" lang="fr-FR" altLang="fr-FR" sz="1200" b="1" i="0" u="none" strike="noStrike" cap="none" normalizeH="0" baseline="0" dirty="0" err="1">
                <a:ln>
                  <a:noFill/>
                </a:ln>
                <a:solidFill>
                  <a:schemeClr val="tx1"/>
                </a:solidFill>
                <a:effectLst/>
              </a:rPr>
              <a:t>accepted</a:t>
            </a:r>
            <a:r>
              <a:rPr kumimoji="0" lang="fr-FR" altLang="fr-FR" sz="1200" b="1" i="0" u="none" strike="noStrike" cap="none" normalizeH="0" baseline="0" dirty="0">
                <a:ln>
                  <a:noFill/>
                </a:ln>
                <a:solidFill>
                  <a:schemeClr val="tx1"/>
                </a:solidFill>
                <a:effectLst/>
              </a:rPr>
              <a:t>"</a:t>
            </a:r>
            <a:r>
              <a:rPr kumimoji="0" lang="fr-FR" altLang="fr-FR" sz="1200" b="0" i="0" u="none" strike="noStrike" cap="none" normalizeH="0" baseline="0" dirty="0">
                <a:ln>
                  <a:noFill/>
                </a:ln>
                <a:solidFill>
                  <a:schemeClr val="tx1"/>
                </a:solidFill>
                <a:effectLst/>
              </a:rPr>
              <a:t>, la requête met également à jour le statut des commentaires associés.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1200" b="0" i="0" u="none" strike="noStrike" cap="none" normalizeH="0" baseline="0" dirty="0">
                <a:ln>
                  <a:noFill/>
                </a:ln>
                <a:solidFill>
                  <a:schemeClr val="tx1"/>
                </a:solidFill>
                <a:effectLst/>
              </a:rPr>
              <a:t>La sous-requête </a:t>
            </a:r>
            <a:r>
              <a:rPr kumimoji="0" lang="fr-FR" altLang="fr-FR" sz="1200" b="1" i="0" u="none" strike="noStrike" cap="none" normalizeH="0" baseline="0" dirty="0">
                <a:ln>
                  <a:noFill/>
                </a:ln>
                <a:solidFill>
                  <a:schemeClr val="tx1"/>
                </a:solidFill>
                <a:effectLst/>
              </a:rPr>
              <a:t>SELECT</a:t>
            </a:r>
            <a:r>
              <a:rPr kumimoji="0" lang="fr-FR" altLang="fr-FR" sz="1200" b="0" i="0" u="none" strike="noStrike" cap="none" normalizeH="0" baseline="0" dirty="0">
                <a:ln>
                  <a:noFill/>
                </a:ln>
                <a:solidFill>
                  <a:schemeClr val="tx1"/>
                </a:solidFill>
                <a:effectLst/>
              </a:rPr>
              <a:t> est utilisée pour obtenir l'ID du commentaire lié au signalement.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1200" b="0" i="0" u="none" strike="noStrike" cap="none" normalizeH="0" baseline="0" dirty="0">
                <a:ln>
                  <a:noFill/>
                </a:ln>
                <a:solidFill>
                  <a:schemeClr val="tx1"/>
                </a:solidFill>
                <a:effectLst/>
              </a:rPr>
              <a:t>La requête </a:t>
            </a:r>
            <a:r>
              <a:rPr kumimoji="0" lang="fr-FR" altLang="fr-FR" sz="1200" b="1" i="0" u="none" strike="noStrike" cap="none" normalizeH="0" baseline="0" dirty="0">
                <a:ln>
                  <a:noFill/>
                </a:ln>
                <a:solidFill>
                  <a:schemeClr val="tx1"/>
                </a:solidFill>
                <a:effectLst/>
              </a:rPr>
              <a:t>UPDATE</a:t>
            </a:r>
            <a:r>
              <a:rPr kumimoji="0" lang="fr-FR" altLang="fr-FR" sz="1200" b="0" i="0" u="none" strike="noStrike" cap="none" normalizeH="0" baseline="0" dirty="0">
                <a:ln>
                  <a:noFill/>
                </a:ln>
                <a:solidFill>
                  <a:schemeClr val="tx1"/>
                </a:solidFill>
                <a:effectLst/>
              </a:rPr>
              <a:t> met alors à jour la colonne status de la table comment avec la valeur </a:t>
            </a:r>
            <a:r>
              <a:rPr kumimoji="0" lang="fr-FR" altLang="fr-FR" sz="1200" b="1" i="0" u="none" strike="noStrike" cap="none" normalizeH="0" baseline="0" dirty="0">
                <a:ln>
                  <a:noFill/>
                </a:ln>
                <a:solidFill>
                  <a:schemeClr val="tx1"/>
                </a:solidFill>
                <a:effectLst/>
              </a:rPr>
              <a:t>'</a:t>
            </a:r>
            <a:r>
              <a:rPr kumimoji="0" lang="fr-FR" altLang="fr-FR" sz="1200" b="1" i="0" u="none" strike="noStrike" cap="none" normalizeH="0" baseline="0" dirty="0" err="1">
                <a:ln>
                  <a:noFill/>
                </a:ln>
                <a:solidFill>
                  <a:schemeClr val="tx1"/>
                </a:solidFill>
                <a:effectLst/>
              </a:rPr>
              <a:t>hide</a:t>
            </a:r>
            <a:r>
              <a:rPr kumimoji="0" lang="fr-FR" altLang="fr-FR" sz="1200" b="1" i="0" u="none" strike="noStrike" cap="none" normalizeH="0" baseline="0" dirty="0">
                <a:ln>
                  <a:noFill/>
                </a:ln>
                <a:solidFill>
                  <a:schemeClr val="tx1"/>
                </a:solidFill>
                <a:effectLst/>
              </a:rPr>
              <a:t>'</a:t>
            </a:r>
            <a:r>
              <a:rPr kumimoji="0" lang="fr-FR" altLang="fr-FR"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1200" b="0" i="0" u="none" strike="noStrike" cap="none" normalizeH="0" baseline="0" dirty="0">
                <a:ln>
                  <a:noFill/>
                </a:ln>
                <a:solidFill>
                  <a:schemeClr val="tx1"/>
                </a:solidFill>
                <a:effectLst/>
              </a:rPr>
              <a:t>Si </a:t>
            </a:r>
            <a:r>
              <a:rPr kumimoji="0" lang="fr-FR" altLang="fr-FR" sz="1200" b="1" i="0" u="none" strike="noStrike" cap="none" normalizeH="0" baseline="0" dirty="0" err="1">
                <a:ln>
                  <a:noFill/>
                </a:ln>
                <a:solidFill>
                  <a:schemeClr val="tx1"/>
                </a:solidFill>
                <a:effectLst/>
              </a:rPr>
              <a:t>commentResult.affectedRows</a:t>
            </a:r>
            <a:r>
              <a:rPr kumimoji="0" lang="fr-FR" altLang="fr-FR" sz="1200" b="1" i="0" u="none" strike="noStrike" cap="none" normalizeH="0" baseline="0" dirty="0">
                <a:ln>
                  <a:noFill/>
                </a:ln>
                <a:solidFill>
                  <a:schemeClr val="tx1"/>
                </a:solidFill>
                <a:effectLst/>
              </a:rPr>
              <a:t> est 0</a:t>
            </a:r>
            <a:r>
              <a:rPr kumimoji="0" lang="fr-FR" altLang="fr-FR" sz="1200" b="0" i="0" u="none" strike="noStrike" cap="none" normalizeH="0" baseline="0" dirty="0">
                <a:ln>
                  <a:noFill/>
                </a:ln>
                <a:solidFill>
                  <a:schemeClr val="tx1"/>
                </a:solidFill>
                <a:effectLst/>
              </a:rPr>
              <a:t>, cela signifie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Aucun commentaire correspondant n'a été trouvé.</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Le commentaire a déjà été masqué.</a:t>
            </a:r>
          </a:p>
        </p:txBody>
      </p:sp>
      <p:sp>
        <p:nvSpPr>
          <p:cNvPr id="13" name="ZoneTexte 12">
            <a:extLst>
              <a:ext uri="{FF2B5EF4-FFF2-40B4-BE49-F238E27FC236}">
                <a16:creationId xmlns:a16="http://schemas.microsoft.com/office/drawing/2014/main" id="{E1E70ECF-03A2-F164-34EB-9E5521D15BC5}"/>
              </a:ext>
            </a:extLst>
          </p:cNvPr>
          <p:cNvSpPr txBox="1"/>
          <p:nvPr/>
        </p:nvSpPr>
        <p:spPr>
          <a:xfrm>
            <a:off x="3847253" y="1015316"/>
            <a:ext cx="3748756" cy="1015663"/>
          </a:xfrm>
          <a:prstGeom prst="rect">
            <a:avLst/>
          </a:prstGeom>
          <a:solidFill>
            <a:srgbClr val="F05454"/>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1200" b="0" i="0" u="none" strike="noStrike" cap="none" normalizeH="0" baseline="0" dirty="0">
                <a:ln>
                  <a:noFill/>
                </a:ln>
                <a:solidFill>
                  <a:schemeClr val="tx1"/>
                </a:solidFill>
                <a:effectLst/>
              </a:rPr>
              <a:t>La requête SQL </a:t>
            </a:r>
            <a:r>
              <a:rPr kumimoji="0" lang="fr-FR" altLang="fr-FR" sz="1200" b="1" i="0" u="none" strike="noStrike" cap="none" normalizeH="0" baseline="0" dirty="0">
                <a:ln>
                  <a:noFill/>
                </a:ln>
                <a:solidFill>
                  <a:schemeClr val="tx1"/>
                </a:solidFill>
                <a:effectLst/>
              </a:rPr>
              <a:t>UPDATE</a:t>
            </a:r>
            <a:r>
              <a:rPr kumimoji="0" lang="fr-FR" altLang="fr-FR" sz="1200" b="0" i="0" u="none" strike="noStrike" cap="none" normalizeH="0" baseline="0" dirty="0">
                <a:ln>
                  <a:noFill/>
                </a:ln>
                <a:solidFill>
                  <a:schemeClr val="tx1"/>
                </a:solidFill>
                <a:effectLst/>
              </a:rPr>
              <a:t> modifie la colonne status de la table report.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Les paramètres sont transmis avec </a:t>
            </a:r>
            <a:r>
              <a:rPr kumimoji="0" lang="fr-FR" altLang="fr-FR" sz="1200" b="1" i="0" u="none" strike="noStrike" cap="none" normalizeH="0" baseline="0" dirty="0" err="1">
                <a:ln>
                  <a:noFill/>
                </a:ln>
                <a:solidFill>
                  <a:schemeClr val="tx1"/>
                </a:solidFill>
                <a:effectLst/>
              </a:rPr>
              <a:t>pool.execute</a:t>
            </a:r>
            <a:r>
              <a:rPr kumimoji="0" lang="fr-FR" altLang="fr-FR" sz="1200" b="1" i="0" u="none" strike="noStrike" cap="none" normalizeH="0" baseline="0" dirty="0">
                <a:ln>
                  <a:noFill/>
                </a:ln>
                <a:solidFill>
                  <a:schemeClr val="tx1"/>
                </a:solidFill>
                <a:effectLst/>
              </a:rPr>
              <a:t>()</a:t>
            </a:r>
            <a:r>
              <a:rPr kumimoji="0" lang="fr-FR" altLang="fr-FR"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status : Le statut actuel ("</a:t>
            </a:r>
            <a:r>
              <a:rPr kumimoji="0" lang="fr-FR" altLang="fr-FR" sz="1200" b="0" i="0" u="none" strike="noStrike" cap="none" normalizeH="0" baseline="0" dirty="0" err="1">
                <a:ln>
                  <a:noFill/>
                </a:ln>
                <a:solidFill>
                  <a:schemeClr val="tx1"/>
                </a:solidFill>
                <a:effectLst/>
              </a:rPr>
              <a:t>accepted</a:t>
            </a:r>
            <a:r>
              <a:rPr kumimoji="0" lang="fr-FR" altLang="fr-FR" sz="1200" b="0" i="0" u="none" strike="noStrike" cap="none" normalizeH="0" baseline="0" dirty="0">
                <a:ln>
                  <a:noFill/>
                </a:ln>
                <a:solidFill>
                  <a:schemeClr val="tx1"/>
                </a:solidFill>
                <a:effectLst/>
              </a:rPr>
              <a:t>", "</a:t>
            </a:r>
            <a:r>
              <a:rPr kumimoji="0" lang="fr-FR" altLang="fr-FR" sz="1200" b="0" i="0" u="none" strike="noStrike" cap="none" normalizeH="0" baseline="0" dirty="0" err="1">
                <a:ln>
                  <a:noFill/>
                </a:ln>
                <a:solidFill>
                  <a:schemeClr val="tx1"/>
                </a:solidFill>
                <a:effectLst/>
              </a:rPr>
              <a:t>pending</a:t>
            </a:r>
            <a:r>
              <a:rPr kumimoji="0" lang="fr-FR" altLang="fr-FR" sz="1200" b="0" i="0" u="none" strike="noStrike" cap="none" normalizeH="0" baseline="0" dirty="0">
                <a:ln>
                  <a:noFill/>
                </a:ln>
                <a:solidFill>
                  <a:schemeClr val="tx1"/>
                </a:solidFill>
                <a:effectLst/>
              </a:rPr>
              <a:t>",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a:t>
            </a:r>
            <a:r>
              <a:rPr kumimoji="0" lang="fr-FR" altLang="fr-FR" sz="1200" b="0" i="0" u="none" strike="noStrike" cap="none" normalizeH="0" baseline="0" dirty="0" err="1">
                <a:ln>
                  <a:noFill/>
                </a:ln>
                <a:solidFill>
                  <a:schemeClr val="tx1"/>
                </a:solidFill>
                <a:effectLst/>
              </a:rPr>
              <a:t>reportId</a:t>
            </a:r>
            <a:r>
              <a:rPr kumimoji="0" lang="fr-FR" altLang="fr-FR" sz="1200" b="0" i="0" u="none" strike="noStrike" cap="none" normalizeH="0" baseline="0" dirty="0">
                <a:ln>
                  <a:noFill/>
                </a:ln>
                <a:solidFill>
                  <a:schemeClr val="tx1"/>
                </a:solidFill>
                <a:effectLst/>
              </a:rPr>
              <a:t> : L'identifiant du signalement.</a:t>
            </a:r>
          </a:p>
        </p:txBody>
      </p:sp>
      <p:sp>
        <p:nvSpPr>
          <p:cNvPr id="16" name="ZoneTexte 15">
            <a:extLst>
              <a:ext uri="{FF2B5EF4-FFF2-40B4-BE49-F238E27FC236}">
                <a16:creationId xmlns:a16="http://schemas.microsoft.com/office/drawing/2014/main" id="{54871F9D-7201-5A82-1CFE-7A0A001BDA0F}"/>
              </a:ext>
            </a:extLst>
          </p:cNvPr>
          <p:cNvSpPr txBox="1"/>
          <p:nvPr/>
        </p:nvSpPr>
        <p:spPr>
          <a:xfrm>
            <a:off x="72496" y="2279071"/>
            <a:ext cx="4350173" cy="553998"/>
          </a:xfrm>
          <a:prstGeom prst="rect">
            <a:avLst/>
          </a:prstGeom>
          <a:solidFill>
            <a:srgbClr val="92D05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0" u="none" strike="noStrike" cap="none" normalizeH="0" baseline="0" dirty="0" err="1">
                <a:ln>
                  <a:noFill/>
                </a:ln>
                <a:solidFill>
                  <a:schemeClr val="tx1"/>
                </a:solidFill>
                <a:effectLst/>
                <a:latin typeface="Arial Unicode MS"/>
              </a:rPr>
              <a:t>req.body</a:t>
            </a:r>
            <a:r>
              <a:rPr kumimoji="0" lang="fr-FR" altLang="fr-FR" sz="1000" b="0" i="0" u="none" strike="noStrike" cap="none" normalizeH="0" baseline="0" dirty="0">
                <a:ln>
                  <a:noFill/>
                </a:ln>
                <a:solidFill>
                  <a:schemeClr val="tx1"/>
                </a:solidFill>
                <a:effectLst/>
              </a:rPr>
              <a:t> contient les informations transmises dans le </a:t>
            </a:r>
            <a:r>
              <a:rPr kumimoji="0" lang="fr-FR" altLang="fr-FR" sz="1000" b="1" i="0" u="none" strike="noStrike" cap="none" normalizeH="0" baseline="0" dirty="0">
                <a:ln>
                  <a:noFill/>
                </a:ln>
                <a:solidFill>
                  <a:schemeClr val="tx1"/>
                </a:solidFill>
                <a:effectLst/>
                <a:latin typeface="Arial" panose="020B0604020202020204" pitchFamily="34" charset="0"/>
              </a:rPr>
              <a:t>corps de la requête HTTP</a:t>
            </a:r>
            <a:r>
              <a:rPr kumimoji="0" lang="fr-FR" altLang="fr-FR" sz="1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0" u="none" strike="noStrike" cap="none" normalizeH="0" baseline="0" dirty="0" err="1">
                <a:ln>
                  <a:noFill/>
                </a:ln>
                <a:solidFill>
                  <a:schemeClr val="tx1"/>
                </a:solidFill>
                <a:effectLst/>
                <a:latin typeface="Arial Unicode MS"/>
              </a:rPr>
              <a:t>req.params</a:t>
            </a:r>
            <a:r>
              <a:rPr kumimoji="0" lang="fr-FR" altLang="fr-FR" sz="1000" b="0" i="0" u="none" strike="noStrike" cap="none" normalizeH="0" baseline="0" dirty="0">
                <a:ln>
                  <a:noFill/>
                </a:ln>
                <a:solidFill>
                  <a:schemeClr val="tx1"/>
                </a:solidFill>
                <a:effectLst/>
              </a:rPr>
              <a:t> contient les valeurs transmises dans l'URL</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F73AC8C3-15F7-AD8E-5105-3858A7B59939}"/>
              </a:ext>
            </a:extLst>
          </p:cNvPr>
          <p:cNvSpPr/>
          <p:nvPr/>
        </p:nvSpPr>
        <p:spPr>
          <a:xfrm>
            <a:off x="2706106" y="2929293"/>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sp>
        <p:nvSpPr>
          <p:cNvPr id="18" name="Rectangle 17">
            <a:extLst>
              <a:ext uri="{FF2B5EF4-FFF2-40B4-BE49-F238E27FC236}">
                <a16:creationId xmlns:a16="http://schemas.microsoft.com/office/drawing/2014/main" id="{B8089ACD-ACC9-767B-B28F-A41382E2B5C9}"/>
              </a:ext>
            </a:extLst>
          </p:cNvPr>
          <p:cNvSpPr/>
          <p:nvPr/>
        </p:nvSpPr>
        <p:spPr>
          <a:xfrm>
            <a:off x="10606871" y="591736"/>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9" name="Rectangle 18">
            <a:extLst>
              <a:ext uri="{FF2B5EF4-FFF2-40B4-BE49-F238E27FC236}">
                <a16:creationId xmlns:a16="http://schemas.microsoft.com/office/drawing/2014/main" id="{7295D6F2-C714-95D0-09A4-9AFAD3AD813F}"/>
              </a:ext>
            </a:extLst>
          </p:cNvPr>
          <p:cNvSpPr/>
          <p:nvPr/>
        </p:nvSpPr>
        <p:spPr>
          <a:xfrm>
            <a:off x="7764817" y="2551820"/>
            <a:ext cx="4204481" cy="123699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79599EF3-1755-5A11-85E5-44B4CC0FC7D7}"/>
              </a:ext>
            </a:extLst>
          </p:cNvPr>
          <p:cNvSpPr/>
          <p:nvPr/>
        </p:nvSpPr>
        <p:spPr>
          <a:xfrm>
            <a:off x="7764817" y="1065673"/>
            <a:ext cx="3077695" cy="681847"/>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D412E52C-D932-C4D4-222B-A662BEEE2874}"/>
              </a:ext>
            </a:extLst>
          </p:cNvPr>
          <p:cNvSpPr/>
          <p:nvPr/>
        </p:nvSpPr>
        <p:spPr>
          <a:xfrm>
            <a:off x="318348" y="3081161"/>
            <a:ext cx="1747519" cy="29195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1425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CA3515D-2A07-7B4D-9718-BE76A995A106}"/>
              </a:ext>
            </a:extLst>
          </p:cNvPr>
          <p:cNvSpPr txBox="1"/>
          <p:nvPr/>
        </p:nvSpPr>
        <p:spPr>
          <a:xfrm>
            <a:off x="145097" y="296684"/>
            <a:ext cx="5067300" cy="461665"/>
          </a:xfrm>
          <a:prstGeom prst="rect">
            <a:avLst/>
          </a:prstGeom>
          <a:noFill/>
        </p:spPr>
        <p:txBody>
          <a:bodyPr wrap="square">
            <a:spAutoFit/>
          </a:bodyPr>
          <a:lstStyle/>
          <a:p>
            <a:r>
              <a:rPr lang="fr-FR" altLang="fr-FR" sz="2400" b="1" kern="0" dirty="0">
                <a:solidFill>
                  <a:srgbClr val="F05454"/>
                </a:solidFill>
                <a:latin typeface="Candara" pitchFamily="34"/>
              </a:rPr>
              <a:t>Supprimer un signalement</a:t>
            </a:r>
            <a:endParaRPr lang="fr-FR" sz="2400" b="1" kern="0" dirty="0">
              <a:solidFill>
                <a:srgbClr val="F05454"/>
              </a:solidFill>
              <a:latin typeface="Candara" pitchFamily="34"/>
            </a:endParaRPr>
          </a:p>
        </p:txBody>
      </p:sp>
      <p:pic>
        <p:nvPicPr>
          <p:cNvPr id="6" name="Image 5">
            <a:extLst>
              <a:ext uri="{FF2B5EF4-FFF2-40B4-BE49-F238E27FC236}">
                <a16:creationId xmlns:a16="http://schemas.microsoft.com/office/drawing/2014/main" id="{1E5500E0-0235-CBE3-DEB7-DAC864F2D27C}"/>
              </a:ext>
            </a:extLst>
          </p:cNvPr>
          <p:cNvPicPr>
            <a:picLocks noChangeAspect="1"/>
          </p:cNvPicPr>
          <p:nvPr/>
        </p:nvPicPr>
        <p:blipFill>
          <a:blip r:embed="rId2"/>
          <a:stretch>
            <a:fillRect/>
          </a:stretch>
        </p:blipFill>
        <p:spPr>
          <a:xfrm>
            <a:off x="169121" y="3821380"/>
            <a:ext cx="3364904" cy="2342354"/>
          </a:xfrm>
          <a:prstGeom prst="rect">
            <a:avLst/>
          </a:prstGeom>
        </p:spPr>
      </p:pic>
      <p:sp>
        <p:nvSpPr>
          <p:cNvPr id="7" name="Rectangle 6">
            <a:extLst>
              <a:ext uri="{FF2B5EF4-FFF2-40B4-BE49-F238E27FC236}">
                <a16:creationId xmlns:a16="http://schemas.microsoft.com/office/drawing/2014/main" id="{6AB6A71E-3C78-B415-90BA-BBB8DC9AD63B}"/>
              </a:ext>
            </a:extLst>
          </p:cNvPr>
          <p:cNvSpPr/>
          <p:nvPr/>
        </p:nvSpPr>
        <p:spPr>
          <a:xfrm>
            <a:off x="236133" y="5554132"/>
            <a:ext cx="3230880" cy="216747"/>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69E9336-98CF-99FB-EB35-154610D48581}"/>
              </a:ext>
            </a:extLst>
          </p:cNvPr>
          <p:cNvSpPr txBox="1"/>
          <p:nvPr/>
        </p:nvSpPr>
        <p:spPr>
          <a:xfrm>
            <a:off x="3601037" y="5177688"/>
            <a:ext cx="2336800" cy="954107"/>
          </a:xfrm>
          <a:prstGeom prst="rect">
            <a:avLst/>
          </a:prstGeom>
          <a:noFill/>
          <a:ln w="19050">
            <a:solidFill>
              <a:srgbClr val="7030A0"/>
            </a:solidFill>
          </a:ln>
        </p:spPr>
        <p:txBody>
          <a:bodyPr wrap="square" rtlCol="0">
            <a:spAutoFit/>
          </a:bodyPr>
          <a:lstStyle/>
          <a:p>
            <a:r>
              <a:rPr lang="fr-FR" sz="1400" dirty="0"/>
              <a:t>La modification de l’état et de la suppression d’un report est protégée par un middleware qui vérifie si on est admin</a:t>
            </a:r>
          </a:p>
        </p:txBody>
      </p:sp>
      <p:pic>
        <p:nvPicPr>
          <p:cNvPr id="10" name="Image 9">
            <a:extLst>
              <a:ext uri="{FF2B5EF4-FFF2-40B4-BE49-F238E27FC236}">
                <a16:creationId xmlns:a16="http://schemas.microsoft.com/office/drawing/2014/main" id="{BD6A45FB-0FFE-22B9-BC9A-27AB1ED7D3B8}"/>
              </a:ext>
            </a:extLst>
          </p:cNvPr>
          <p:cNvPicPr>
            <a:picLocks noChangeAspect="1"/>
          </p:cNvPicPr>
          <p:nvPr/>
        </p:nvPicPr>
        <p:blipFill>
          <a:blip r:embed="rId3"/>
          <a:stretch>
            <a:fillRect/>
          </a:stretch>
        </p:blipFill>
        <p:spPr>
          <a:xfrm>
            <a:off x="169121" y="817881"/>
            <a:ext cx="5019252" cy="2767784"/>
          </a:xfrm>
          <a:prstGeom prst="rect">
            <a:avLst/>
          </a:prstGeom>
        </p:spPr>
      </p:pic>
      <p:pic>
        <p:nvPicPr>
          <p:cNvPr id="12" name="Image 11">
            <a:extLst>
              <a:ext uri="{FF2B5EF4-FFF2-40B4-BE49-F238E27FC236}">
                <a16:creationId xmlns:a16="http://schemas.microsoft.com/office/drawing/2014/main" id="{16C6AA1C-4632-668C-2459-3AE59066B2DD}"/>
              </a:ext>
            </a:extLst>
          </p:cNvPr>
          <p:cNvPicPr>
            <a:picLocks noChangeAspect="1"/>
          </p:cNvPicPr>
          <p:nvPr/>
        </p:nvPicPr>
        <p:blipFill>
          <a:blip r:embed="rId4"/>
          <a:stretch>
            <a:fillRect/>
          </a:stretch>
        </p:blipFill>
        <p:spPr>
          <a:xfrm>
            <a:off x="7367039" y="105489"/>
            <a:ext cx="4763165" cy="857370"/>
          </a:xfrm>
          <a:prstGeom prst="rect">
            <a:avLst/>
          </a:prstGeom>
        </p:spPr>
      </p:pic>
      <p:sp>
        <p:nvSpPr>
          <p:cNvPr id="13" name="Rectangle 12">
            <a:extLst>
              <a:ext uri="{FF2B5EF4-FFF2-40B4-BE49-F238E27FC236}">
                <a16:creationId xmlns:a16="http://schemas.microsoft.com/office/drawing/2014/main" id="{1FD3BC4C-E5E9-63C7-F772-BCAEA5D1EE13}"/>
              </a:ext>
            </a:extLst>
          </p:cNvPr>
          <p:cNvSpPr/>
          <p:nvPr/>
        </p:nvSpPr>
        <p:spPr>
          <a:xfrm>
            <a:off x="3663537" y="778193"/>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sp>
        <p:nvSpPr>
          <p:cNvPr id="14" name="Rectangle 13">
            <a:extLst>
              <a:ext uri="{FF2B5EF4-FFF2-40B4-BE49-F238E27FC236}">
                <a16:creationId xmlns:a16="http://schemas.microsoft.com/office/drawing/2014/main" id="{C14598A5-7B03-95E4-E602-AF5ACEAC873E}"/>
              </a:ext>
            </a:extLst>
          </p:cNvPr>
          <p:cNvSpPr/>
          <p:nvPr/>
        </p:nvSpPr>
        <p:spPr>
          <a:xfrm>
            <a:off x="10621006" y="633215"/>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7" name="Rectangle 16">
            <a:extLst>
              <a:ext uri="{FF2B5EF4-FFF2-40B4-BE49-F238E27FC236}">
                <a16:creationId xmlns:a16="http://schemas.microsoft.com/office/drawing/2014/main" id="{3C529974-88C8-ED45-82BC-8EDC5368FE86}"/>
              </a:ext>
            </a:extLst>
          </p:cNvPr>
          <p:cNvSpPr/>
          <p:nvPr/>
        </p:nvSpPr>
        <p:spPr>
          <a:xfrm>
            <a:off x="2111551" y="3808404"/>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Router</a:t>
            </a:r>
          </a:p>
        </p:txBody>
      </p:sp>
      <p:pic>
        <p:nvPicPr>
          <p:cNvPr id="21" name="Image 20">
            <a:extLst>
              <a:ext uri="{FF2B5EF4-FFF2-40B4-BE49-F238E27FC236}">
                <a16:creationId xmlns:a16="http://schemas.microsoft.com/office/drawing/2014/main" id="{80ECA244-4FF4-451D-99C7-E4980F98086A}"/>
              </a:ext>
            </a:extLst>
          </p:cNvPr>
          <p:cNvPicPr>
            <a:picLocks noChangeAspect="1"/>
          </p:cNvPicPr>
          <p:nvPr/>
        </p:nvPicPr>
        <p:blipFill>
          <a:blip r:embed="rId5"/>
          <a:stretch>
            <a:fillRect/>
          </a:stretch>
        </p:blipFill>
        <p:spPr>
          <a:xfrm>
            <a:off x="7605198" y="4057404"/>
            <a:ext cx="4525006" cy="2686425"/>
          </a:xfrm>
          <a:prstGeom prst="rect">
            <a:avLst/>
          </a:prstGeom>
        </p:spPr>
      </p:pic>
      <p:sp>
        <p:nvSpPr>
          <p:cNvPr id="27" name="ZoneTexte 26">
            <a:extLst>
              <a:ext uri="{FF2B5EF4-FFF2-40B4-BE49-F238E27FC236}">
                <a16:creationId xmlns:a16="http://schemas.microsoft.com/office/drawing/2014/main" id="{5DABC9EF-9805-643D-CECF-3637267C0BDD}"/>
              </a:ext>
            </a:extLst>
          </p:cNvPr>
          <p:cNvSpPr txBox="1"/>
          <p:nvPr/>
        </p:nvSpPr>
        <p:spPr>
          <a:xfrm>
            <a:off x="3882705" y="4262451"/>
            <a:ext cx="3567199" cy="646331"/>
          </a:xfrm>
          <a:prstGeom prst="rect">
            <a:avLst/>
          </a:prstGeom>
          <a:noFill/>
          <a:ln>
            <a:solidFill>
              <a:schemeClr val="tx1"/>
            </a:solidFill>
          </a:ln>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fr-FR" altLang="fr-FR" sz="1200" b="0" i="0" u="none" strike="noStrike" cap="none" normalizeH="0" baseline="0" dirty="0">
                <a:ln>
                  <a:noFill/>
                </a:ln>
                <a:solidFill>
                  <a:schemeClr val="tx1"/>
                </a:solidFill>
                <a:effectLst/>
              </a:rPr>
              <a:t>On vérifie si l'utilisateur possède le rôle "admin".</a:t>
            </a:r>
          </a:p>
          <a:p>
            <a:pPr marL="0" marR="0" lvl="0" indent="0" algn="l" defTabSz="914400" rtl="0" eaLnBrk="0" fontAlgn="base" latinLnBrk="0" hangingPunct="0">
              <a:lnSpc>
                <a:spcPct val="100000"/>
              </a:lnSpc>
              <a:spcBef>
                <a:spcPct val="0"/>
              </a:spcBef>
              <a:spcAft>
                <a:spcPct val="0"/>
              </a:spcAft>
              <a:buClrTx/>
              <a:buSzTx/>
              <a:tabLst/>
            </a:pPr>
            <a:r>
              <a:rPr kumimoji="0" lang="fr-FR" altLang="fr-FR" sz="1200" b="1" i="0" u="none" strike="noStrike" cap="none" normalizeH="0" baseline="0" dirty="0">
                <a:ln>
                  <a:noFill/>
                </a:ln>
                <a:solidFill>
                  <a:schemeClr val="tx1"/>
                </a:solidFill>
                <a:effectLst/>
              </a:rPr>
              <a:t>Si c'est un admin</a:t>
            </a:r>
            <a:r>
              <a:rPr kumimoji="0" lang="fr-FR" altLang="fr-FR" sz="1200" b="0" i="0" u="none" strike="noStrike" cap="none" normalizeH="0" baseline="0" dirty="0">
                <a:ln>
                  <a:noFill/>
                </a:ln>
                <a:solidFill>
                  <a:schemeClr val="tx1"/>
                </a:solidFill>
                <a:effectLst/>
              </a:rPr>
              <a:t>, l'appel de </a:t>
            </a:r>
            <a:r>
              <a:rPr kumimoji="0" lang="fr-FR" altLang="fr-FR" sz="1200" b="1" i="0" u="none" strike="noStrike" cap="none" normalizeH="0" baseline="0" dirty="0" err="1">
                <a:ln>
                  <a:noFill/>
                </a:ln>
                <a:solidFill>
                  <a:schemeClr val="tx1"/>
                </a:solidFill>
                <a:effectLst/>
              </a:rPr>
              <a:t>next</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permet d'accéder à la route suivante. </a:t>
            </a:r>
          </a:p>
        </p:txBody>
      </p:sp>
      <p:sp>
        <p:nvSpPr>
          <p:cNvPr id="29" name="ZoneTexte 28">
            <a:extLst>
              <a:ext uri="{FF2B5EF4-FFF2-40B4-BE49-F238E27FC236}">
                <a16:creationId xmlns:a16="http://schemas.microsoft.com/office/drawing/2014/main" id="{EC301EFD-57FA-5658-E275-6DF238135C78}"/>
              </a:ext>
            </a:extLst>
          </p:cNvPr>
          <p:cNvSpPr txBox="1"/>
          <p:nvPr/>
        </p:nvSpPr>
        <p:spPr>
          <a:xfrm>
            <a:off x="5345199" y="1415602"/>
            <a:ext cx="5641148" cy="1384995"/>
          </a:xfrm>
          <a:prstGeom prst="rect">
            <a:avLst/>
          </a:prstGeom>
          <a:solidFill>
            <a:srgbClr val="92D05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FF0000"/>
                </a:solidFill>
                <a:effectLst/>
                <a:latin typeface="Arial" panose="020B0604020202020204" pitchFamily="34" charset="0"/>
              </a:rPr>
              <a:t>Explications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La fonction appelle </a:t>
            </a:r>
            <a:r>
              <a:rPr kumimoji="0" lang="fr-FR" altLang="fr-FR" sz="1200" b="1" i="0" u="none" strike="noStrike" cap="none" normalizeH="0" baseline="0" dirty="0" err="1">
                <a:ln>
                  <a:noFill/>
                </a:ln>
                <a:solidFill>
                  <a:schemeClr val="tx1"/>
                </a:solidFill>
                <a:effectLst/>
              </a:rPr>
              <a:t>Report.remove</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en passant l'ID du rapport (req.params.id).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req.params.id est l'identifiant du rapport à supprimer, fourni dans l'URL.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rPr>
              <a:t>Exemple :</a:t>
            </a:r>
            <a:r>
              <a:rPr kumimoji="0" lang="fr-FR" altLang="fr-FR" sz="1200" b="0" i="0" u="none" strike="noStrike" cap="none" normalizeH="0" baseline="0" dirty="0">
                <a:ln>
                  <a:noFill/>
                </a:ln>
                <a:solidFill>
                  <a:schemeClr val="tx1"/>
                </a:solidFill>
                <a:effectLst/>
              </a:rPr>
              <a:t> Si l'utilisateur accède à l'URL /api/reports/5, alors req.params.id est égal à 5.</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rPr>
              <a:t>Retour de </a:t>
            </a:r>
            <a:r>
              <a:rPr kumimoji="0" lang="fr-FR" altLang="fr-FR" sz="1200" b="1" i="0" u="none" strike="noStrike" cap="none" normalizeH="0" baseline="0" dirty="0" err="1">
                <a:ln>
                  <a:noFill/>
                </a:ln>
                <a:solidFill>
                  <a:schemeClr val="tx1"/>
                </a:solidFill>
                <a:effectLst/>
              </a:rPr>
              <a:t>Report.remove</a:t>
            </a:r>
            <a:r>
              <a:rPr kumimoji="0" lang="fr-FR" altLang="fr-FR"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rPr>
              <a:t>await</a:t>
            </a:r>
            <a:r>
              <a:rPr kumimoji="0" lang="fr-FR" altLang="fr-FR" sz="1200" b="1" i="0" u="none" strike="noStrike" cap="none" normalizeH="0" baseline="0" dirty="0">
                <a:ln>
                  <a:noFill/>
                </a:ln>
                <a:solidFill>
                  <a:schemeClr val="tx1"/>
                </a:solidFill>
                <a:effectLst/>
              </a:rPr>
              <a:t> </a:t>
            </a:r>
            <a:r>
              <a:rPr kumimoji="0" lang="fr-FR" altLang="fr-FR" sz="1200" b="1" i="0" u="none" strike="noStrike" cap="none" normalizeH="0" baseline="0" dirty="0" err="1">
                <a:ln>
                  <a:noFill/>
                </a:ln>
                <a:solidFill>
                  <a:schemeClr val="tx1"/>
                </a:solidFill>
                <a:effectLst/>
              </a:rPr>
              <a:t>Report.remove</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retourne un tableau </a:t>
            </a:r>
            <a:r>
              <a:rPr kumimoji="0" lang="fr-FR" altLang="fr-FR" sz="1200" b="1" i="0" u="none" strike="noStrike" cap="none" normalizeH="0" baseline="0" dirty="0" err="1">
                <a:ln>
                  <a:noFill/>
                </a:ln>
                <a:solidFill>
                  <a:schemeClr val="tx1"/>
                </a:solidFill>
                <a:effectLst/>
              </a:rPr>
              <a:t>response</a:t>
            </a:r>
            <a:r>
              <a:rPr kumimoji="0" lang="fr-FR" altLang="fr-FR"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rPr>
              <a:t>response</a:t>
            </a:r>
            <a:r>
              <a:rPr kumimoji="0" lang="fr-FR" altLang="fr-FR" sz="1200" b="0" i="0" u="none" strike="noStrike" cap="none" normalizeH="0" baseline="0" dirty="0">
                <a:ln>
                  <a:noFill/>
                </a:ln>
                <a:solidFill>
                  <a:schemeClr val="tx1"/>
                </a:solidFill>
                <a:effectLst/>
              </a:rPr>
              <a:t> contient des informations sur l'opération, notamment </a:t>
            </a:r>
            <a:r>
              <a:rPr kumimoji="0" lang="fr-FR" altLang="fr-FR" sz="1200" b="0" i="0" u="none" strike="noStrike" cap="none" normalizeH="0" baseline="0" dirty="0" err="1">
                <a:ln>
                  <a:noFill/>
                </a:ln>
                <a:solidFill>
                  <a:schemeClr val="tx1"/>
                </a:solidFill>
                <a:effectLst/>
              </a:rPr>
              <a:t>affectedRows</a:t>
            </a:r>
            <a:r>
              <a:rPr kumimoji="0" lang="fr-FR" altLang="fr-FR" sz="1200" b="0" i="0" u="none" strike="noStrike" cap="none" normalizeH="0" baseline="0" dirty="0">
                <a:ln>
                  <a:noFill/>
                </a:ln>
                <a:solidFill>
                  <a:schemeClr val="tx1"/>
                </a:solidFill>
                <a:effectLst/>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791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28B63A0-B498-F65F-DB71-A925707A88CC}"/>
              </a:ext>
            </a:extLst>
          </p:cNvPr>
          <p:cNvSpPr txBox="1"/>
          <p:nvPr/>
        </p:nvSpPr>
        <p:spPr>
          <a:xfrm>
            <a:off x="6216650" y="1263650"/>
            <a:ext cx="5318774" cy="270843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2 :</a:t>
            </a:r>
            <a:br>
              <a:rPr kumimoji="0" lang="fr-FR" altLang="fr-FR" sz="1800" b="0" i="0" u="none" strike="noStrike" cap="none" normalizeH="0" baseline="0" dirty="0">
                <a:ln>
                  <a:noFill/>
                </a:ln>
                <a:solidFill>
                  <a:schemeClr val="tx1"/>
                </a:solidFill>
                <a:effectLst/>
              </a:rPr>
            </a:br>
            <a:r>
              <a:rPr kumimoji="0" lang="fr-FR" altLang="fr-FR" sz="1200" b="0" i="0" u="none" strike="noStrike" cap="none" normalizeH="0" baseline="0" dirty="0">
                <a:ln>
                  <a:noFill/>
                </a:ln>
                <a:solidFill>
                  <a:schemeClr val="tx1"/>
                </a:solidFill>
                <a:effectLst/>
              </a:rPr>
              <a:t>Les requêtes du front vers le back échouaient avec des erreurs CORS (Cross-Origin Resource Sharing)).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rPr>
              <a:t>Solution :</a:t>
            </a:r>
            <a:br>
              <a:rPr kumimoji="0" lang="fr-FR" altLang="fr-FR" sz="1200" b="0" i="0" u="none" strike="noStrike" cap="none" normalizeH="0" baseline="0" dirty="0">
                <a:ln>
                  <a:noFill/>
                </a:ln>
                <a:solidFill>
                  <a:schemeClr val="tx1"/>
                </a:solidFill>
                <a:effectLst/>
              </a:rPr>
            </a:br>
            <a:r>
              <a:rPr kumimoji="0" lang="fr-FR" altLang="fr-FR" sz="1200" b="0" i="0" u="none" strike="noStrike" cap="none" normalizeH="0" baseline="0" dirty="0">
                <a:ln>
                  <a:noFill/>
                </a:ln>
                <a:solidFill>
                  <a:schemeClr val="tx1"/>
                </a:solidFill>
                <a:effectLst/>
              </a:rPr>
              <a:t>Ajout d'une configuration explicite pour autoriser l'origine du client dans cors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fr-FR" sz="1200" b="1" dirty="0"/>
              <a:t>Auto-critique :  </a:t>
            </a:r>
            <a:r>
              <a:rPr lang="fr-FR" sz="1200" dirty="0"/>
              <a:t>Plutôt que de "réagir" au problème, j’aurais pu anticiper cette configuration dès la phase de planification.</a:t>
            </a:r>
            <a:endParaRPr kumimoji="0" lang="fr-FR" altLang="fr-FR" sz="1200" b="0" i="0" u="none" strike="noStrike" cap="none" normalizeH="0" baseline="0" dirty="0">
              <a:ln>
                <a:noFill/>
              </a:ln>
              <a:solidFill>
                <a:schemeClr val="tx1"/>
              </a:solidFill>
              <a:effectLst/>
            </a:endParaRPr>
          </a:p>
        </p:txBody>
      </p:sp>
      <p:sp>
        <p:nvSpPr>
          <p:cNvPr id="4" name="ZoneTexte 7">
            <a:extLst>
              <a:ext uri="{FF2B5EF4-FFF2-40B4-BE49-F238E27FC236}">
                <a16:creationId xmlns:a16="http://schemas.microsoft.com/office/drawing/2014/main" id="{61E7BD45-10F4-9E3D-B60A-7239FD5878BC}"/>
              </a:ext>
            </a:extLst>
          </p:cNvPr>
          <p:cNvSpPr txBox="1"/>
          <p:nvPr/>
        </p:nvSpPr>
        <p:spPr>
          <a:xfrm>
            <a:off x="656574" y="316828"/>
            <a:ext cx="10894075"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8- </a:t>
            </a:r>
            <a:r>
              <a:rPr lang="fr-FR" sz="3600" b="1" i="0" u="none" strike="noStrike" kern="0" cap="none" spc="0" baseline="0" dirty="0">
                <a:solidFill>
                  <a:schemeClr val="bg1"/>
                </a:solidFill>
                <a:uFillTx/>
                <a:latin typeface="Calibri"/>
                <a:ea typeface="Verdana" pitchFamily="34"/>
              </a:rPr>
              <a:t>Problèmes rencontrés </a:t>
            </a:r>
            <a:endParaRPr lang="fr-FR" sz="3600" b="0" i="0" u="none" strike="noStrike" kern="1200" cap="none" spc="0" baseline="0" dirty="0">
              <a:solidFill>
                <a:schemeClr val="bg1"/>
              </a:solidFill>
              <a:uFillTx/>
              <a:latin typeface="Calibri"/>
            </a:endParaRPr>
          </a:p>
        </p:txBody>
      </p:sp>
      <p:sp>
        <p:nvSpPr>
          <p:cNvPr id="2" name="ZoneTexte 1">
            <a:extLst>
              <a:ext uri="{FF2B5EF4-FFF2-40B4-BE49-F238E27FC236}">
                <a16:creationId xmlns:a16="http://schemas.microsoft.com/office/drawing/2014/main" id="{04CFD24A-4E11-05DD-F892-AA145DE86560}"/>
              </a:ext>
            </a:extLst>
          </p:cNvPr>
          <p:cNvSpPr txBox="1"/>
          <p:nvPr/>
        </p:nvSpPr>
        <p:spPr>
          <a:xfrm>
            <a:off x="656575" y="1263650"/>
            <a:ext cx="5064775" cy="270843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1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Difficulté à configurer les dépendances ou à gérer les versions des modules (ex. conflit entre express-session et dotenv).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Problème avec les fichiers </a:t>
            </a:r>
            <a:r>
              <a:rPr kumimoji="0" lang="fr-FR" altLang="fr-FR" sz="1200" b="1" i="0" u="none" strike="noStrike" cap="none" normalizeH="0" baseline="0" dirty="0">
                <a:ln>
                  <a:noFill/>
                </a:ln>
                <a:solidFill>
                  <a:schemeClr val="tx1"/>
                </a:solidFill>
                <a:effectLst/>
              </a:rPr>
              <a:t>.</a:t>
            </a:r>
            <a:r>
              <a:rPr kumimoji="0" lang="fr-FR" altLang="fr-FR" sz="1200" b="1" i="0" u="none" strike="noStrike" cap="none" normalizeH="0" baseline="0" dirty="0" err="1">
                <a:ln>
                  <a:noFill/>
                </a:ln>
                <a:solidFill>
                  <a:schemeClr val="tx1"/>
                </a:solidFill>
                <a:effectLst/>
              </a:rPr>
              <a:t>env</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qui ne se chargent pas correctement. </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Solution : </a:t>
            </a:r>
            <a:r>
              <a:rPr lang="fr-FR" altLang="fr-FR" sz="1200" dirty="0"/>
              <a:t>Utilisation stricte de </a:t>
            </a:r>
            <a:r>
              <a:rPr lang="fr-FR" altLang="fr-FR" sz="1200" b="1" dirty="0"/>
              <a:t>dotenv</a:t>
            </a:r>
            <a:r>
              <a:rPr lang="fr-FR" altLang="fr-FR" sz="1200" dirty="0"/>
              <a:t> pour charger les variables d'environnement dès le début avec un script comme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solidFill>
                  <a:schemeClr val="bg1"/>
                </a:solidFill>
                <a:highlight>
                  <a:srgbClr val="000000"/>
                </a:highlight>
              </a:rPr>
              <a:t>import "dotenv/config";</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sz="1200" b="1" dirty="0"/>
              <a:t>Auto-critique :</a:t>
            </a:r>
            <a:br>
              <a:rPr lang="fr-FR" sz="1200" dirty="0"/>
            </a:br>
            <a:r>
              <a:rPr lang="fr-FR" sz="1200" dirty="0"/>
              <a:t>J’aurais pu planifier plus efficacement la structure initiale du projet et vérifier la compatibilité des dépendances à l'avance.</a:t>
            </a:r>
            <a:endParaRPr 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p:txBody>
      </p:sp>
      <p:pic>
        <p:nvPicPr>
          <p:cNvPr id="8" name="Image 7">
            <a:extLst>
              <a:ext uri="{FF2B5EF4-FFF2-40B4-BE49-F238E27FC236}">
                <a16:creationId xmlns:a16="http://schemas.microsoft.com/office/drawing/2014/main" id="{5D92E54C-A923-4B38-B1EA-2B4E4066BB84}"/>
              </a:ext>
            </a:extLst>
          </p:cNvPr>
          <p:cNvPicPr>
            <a:picLocks noChangeAspect="1"/>
          </p:cNvPicPr>
          <p:nvPr/>
        </p:nvPicPr>
        <p:blipFill>
          <a:blip r:embed="rId2"/>
          <a:stretch>
            <a:fillRect/>
          </a:stretch>
        </p:blipFill>
        <p:spPr>
          <a:xfrm>
            <a:off x="6290333" y="2328284"/>
            <a:ext cx="2739367" cy="1170566"/>
          </a:xfrm>
          <a:prstGeom prst="rect">
            <a:avLst/>
          </a:prstGeom>
        </p:spPr>
      </p:pic>
      <p:sp>
        <p:nvSpPr>
          <p:cNvPr id="3" name="ZoneTexte 2">
            <a:extLst>
              <a:ext uri="{FF2B5EF4-FFF2-40B4-BE49-F238E27FC236}">
                <a16:creationId xmlns:a16="http://schemas.microsoft.com/office/drawing/2014/main" id="{BE4F3CE4-9B66-40F9-7509-6EDB57390ACF}"/>
              </a:ext>
            </a:extLst>
          </p:cNvPr>
          <p:cNvSpPr txBox="1"/>
          <p:nvPr/>
        </p:nvSpPr>
        <p:spPr>
          <a:xfrm>
            <a:off x="656574" y="4272572"/>
            <a:ext cx="5064775" cy="215443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3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Difficulté à faire communiquer les données envoyées du front vers le back et de trouver les champs undifined.</a:t>
            </a:r>
          </a:p>
          <a:p>
            <a:pPr marL="0" marR="0" lvl="0" indent="0" algn="l" defTabSz="914400" rtl="0" eaLnBrk="0" fontAlgn="base" latinLnBrk="0" hangingPunct="0">
              <a:lnSpc>
                <a:spcPct val="100000"/>
              </a:lnSpc>
              <a:spcBef>
                <a:spcPct val="0"/>
              </a:spcBef>
              <a:spcAft>
                <a:spcPct val="0"/>
              </a:spcAft>
              <a:buClrTx/>
              <a:buSzTx/>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Solution : </a:t>
            </a:r>
            <a:r>
              <a:rPr lang="fr-FR" altLang="fr-FR" sz="1200" dirty="0"/>
              <a:t>Utilisation de console.log(‘Body’, req.body) et passer une valeur par défaut afin d’identifier les champs qui bloquent l’envoi de la requête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sz="1200" b="1" dirty="0"/>
              <a:t>Auto-critique :</a:t>
            </a:r>
            <a:br>
              <a:rPr lang="fr-FR" sz="1200" dirty="0"/>
            </a:br>
            <a:r>
              <a:rPr lang="fr-FR" sz="1200" dirty="0"/>
              <a:t>Je n’ai pas pris le temps de placer des console.log plus souvent afin de mieux comprendre l’acheminement du code.</a:t>
            </a:r>
            <a:endParaRPr 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p:txBody>
      </p:sp>
    </p:spTree>
    <p:extLst>
      <p:ext uri="{BB962C8B-B14F-4D97-AF65-F5344CB8AC3E}">
        <p14:creationId xmlns:p14="http://schemas.microsoft.com/office/powerpoint/2010/main" val="2702211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ZoneTexte 7">
            <a:extLst>
              <a:ext uri="{FF2B5EF4-FFF2-40B4-BE49-F238E27FC236}">
                <a16:creationId xmlns:a16="http://schemas.microsoft.com/office/drawing/2014/main" id="{C1977A3F-B059-6E41-7C71-66ACC5E9468B}"/>
              </a:ext>
            </a:extLst>
          </p:cNvPr>
          <p:cNvSpPr txBox="1"/>
          <p:nvPr/>
        </p:nvSpPr>
        <p:spPr>
          <a:xfrm>
            <a:off x="1113775" y="798700"/>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1- Présentation personnel</a:t>
            </a:r>
            <a:endParaRPr lang="fr-FR" sz="3600" b="0" i="0" u="none" strike="noStrike" kern="1200" cap="none" spc="0" baseline="0" dirty="0">
              <a:solidFill>
                <a:srgbClr val="FFFFFF"/>
              </a:solidFill>
              <a:uFillTx/>
              <a:latin typeface="Calibri"/>
            </a:endParaRPr>
          </a:p>
        </p:txBody>
      </p:sp>
      <p:sp>
        <p:nvSpPr>
          <p:cNvPr id="3" name="Rectangle 8">
            <a:extLst>
              <a:ext uri="{FF2B5EF4-FFF2-40B4-BE49-F238E27FC236}">
                <a16:creationId xmlns:a16="http://schemas.microsoft.com/office/drawing/2014/main" id="{80472D5B-0F54-79C3-4CFB-998DC583A699}"/>
              </a:ext>
            </a:extLst>
          </p:cNvPr>
          <p:cNvSpPr/>
          <p:nvPr/>
        </p:nvSpPr>
        <p:spPr>
          <a:xfrm>
            <a:off x="671197" y="522378"/>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pic>
        <p:nvPicPr>
          <p:cNvPr id="4" name="Picture 8" descr="Presentation Icon For Powerpoint Free at Vectorified.com | Collection ...">
            <a:extLst>
              <a:ext uri="{FF2B5EF4-FFF2-40B4-BE49-F238E27FC236}">
                <a16:creationId xmlns:a16="http://schemas.microsoft.com/office/drawing/2014/main" id="{4FA86E54-9C16-CEA9-828D-ED3E03598E10}"/>
              </a:ext>
            </a:extLst>
          </p:cNvPr>
          <p:cNvPicPr>
            <a:picLocks noChangeAspect="1"/>
          </p:cNvPicPr>
          <p:nvPr/>
        </p:nvPicPr>
        <p:blipFill>
          <a:blip r:embed="rId2"/>
          <a:srcRect/>
          <a:stretch>
            <a:fillRect/>
          </a:stretch>
        </p:blipFill>
        <p:spPr>
          <a:xfrm>
            <a:off x="10455615" y="296110"/>
            <a:ext cx="1245211" cy="1245211"/>
          </a:xfrm>
          <a:prstGeom prst="rect">
            <a:avLst/>
          </a:prstGeom>
          <a:noFill/>
          <a:ln cap="flat">
            <a:noFill/>
          </a:ln>
        </p:spPr>
      </p:pic>
      <p:sp>
        <p:nvSpPr>
          <p:cNvPr id="6" name="Espace réservé du numéro de diapositive 16">
            <a:extLst>
              <a:ext uri="{FF2B5EF4-FFF2-40B4-BE49-F238E27FC236}">
                <a16:creationId xmlns:a16="http://schemas.microsoft.com/office/drawing/2014/main" id="{D349A6E3-1C90-2383-09A6-922BDDBE7CAF}"/>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77F6C2-12A4-4C5F-99CC-1E84E9631775}" type="slidenum">
              <a:rPr/>
              <a:t>3</a:t>
            </a:fld>
            <a:endParaRPr lang="fr-FR" sz="1200" b="0" i="0" u="none" strike="noStrike" kern="1200" cap="none" spc="0" baseline="0">
              <a:solidFill>
                <a:srgbClr val="000000"/>
              </a:solidFill>
              <a:uFillTx/>
              <a:latin typeface="Calibri"/>
            </a:endParaRPr>
          </a:p>
        </p:txBody>
      </p:sp>
      <p:pic>
        <p:nvPicPr>
          <p:cNvPr id="3074" name="Picture 2" descr="tableaux interactifs ...">
            <a:extLst>
              <a:ext uri="{FF2B5EF4-FFF2-40B4-BE49-F238E27FC236}">
                <a16:creationId xmlns:a16="http://schemas.microsoft.com/office/drawing/2014/main" id="{E6F9C4C8-727C-6D08-70D7-7D9DBACA9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349" y="2742430"/>
            <a:ext cx="3605389" cy="2399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dge d'une personne. vecteur. symbole ...">
            <a:extLst>
              <a:ext uri="{FF2B5EF4-FFF2-40B4-BE49-F238E27FC236}">
                <a16:creationId xmlns:a16="http://schemas.microsoft.com/office/drawing/2014/main" id="{75D4C80B-88CF-D8A0-537B-66FC1D37F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06" y="1672026"/>
            <a:ext cx="1887679" cy="188767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E8B283AB-9F9C-D536-C30C-91156765DB4D}"/>
              </a:ext>
            </a:extLst>
          </p:cNvPr>
          <p:cNvSpPr txBox="1"/>
          <p:nvPr/>
        </p:nvSpPr>
        <p:spPr>
          <a:xfrm>
            <a:off x="2357685" y="2086468"/>
            <a:ext cx="1887679" cy="400110"/>
          </a:xfrm>
          <a:prstGeom prst="rect">
            <a:avLst/>
          </a:prstGeom>
          <a:noFill/>
        </p:spPr>
        <p:txBody>
          <a:bodyPr wrap="square">
            <a:spAutoFit/>
          </a:bodyPr>
          <a:lstStyle/>
          <a:p>
            <a:r>
              <a:rPr lang="fr-FR" sz="2000" b="1" dirty="0">
                <a:solidFill>
                  <a:srgbClr val="F05454"/>
                </a:solidFill>
                <a:latin typeface="Calibri"/>
              </a:rPr>
              <a:t>Qui suis-je ?</a:t>
            </a:r>
          </a:p>
        </p:txBody>
      </p:sp>
      <p:sp>
        <p:nvSpPr>
          <p:cNvPr id="5" name="ZoneTexte 4">
            <a:extLst>
              <a:ext uri="{FF2B5EF4-FFF2-40B4-BE49-F238E27FC236}">
                <a16:creationId xmlns:a16="http://schemas.microsoft.com/office/drawing/2014/main" id="{C7D9946A-9F5E-E078-CB1C-EF34B8254976}"/>
              </a:ext>
            </a:extLst>
          </p:cNvPr>
          <p:cNvSpPr txBox="1"/>
          <p:nvPr/>
        </p:nvSpPr>
        <p:spPr>
          <a:xfrm>
            <a:off x="2296092" y="2524343"/>
            <a:ext cx="4419600" cy="646331"/>
          </a:xfrm>
          <a:prstGeom prst="rect">
            <a:avLst/>
          </a:prstGeom>
          <a:noFill/>
        </p:spPr>
        <p:txBody>
          <a:bodyPr wrap="square" rtlCol="0">
            <a:spAutoFit/>
          </a:bodyPr>
          <a:lstStyle/>
          <a:p>
            <a:r>
              <a:rPr lang="fr-FR" i="1" dirty="0"/>
              <a:t>« Jeune développeur passionné par l’informatique et le codage »</a:t>
            </a:r>
          </a:p>
        </p:txBody>
      </p:sp>
      <p:sp>
        <p:nvSpPr>
          <p:cNvPr id="8" name="Rectangle 1">
            <a:extLst>
              <a:ext uri="{FF2B5EF4-FFF2-40B4-BE49-F238E27FC236}">
                <a16:creationId xmlns:a16="http://schemas.microsoft.com/office/drawing/2014/main" id="{CFCD9786-E66A-0770-A052-613174FFFE73}"/>
              </a:ext>
            </a:extLst>
          </p:cNvPr>
          <p:cNvSpPr>
            <a:spLocks noChangeArrowheads="1"/>
          </p:cNvSpPr>
          <p:nvPr/>
        </p:nvSpPr>
        <p:spPr bwMode="auto">
          <a:xfrm>
            <a:off x="600835" y="3657970"/>
            <a:ext cx="623176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Nom</a:t>
            </a:r>
            <a:r>
              <a:rPr kumimoji="0" lang="fr-FR" altLang="fr-FR" b="1" i="0" u="none" strike="noStrike" cap="none" normalizeH="0" baseline="0" dirty="0">
                <a:ln>
                  <a:noFill/>
                </a:ln>
                <a:solidFill>
                  <a:schemeClr val="tx1"/>
                </a:solidFill>
                <a:effectLst/>
                <a:latin typeface="Arial" panose="020B0604020202020204" pitchFamily="34" charset="0"/>
              </a:rPr>
              <a:t> </a:t>
            </a:r>
            <a:r>
              <a:rPr kumimoji="0" lang="fr-FR" altLang="fr-FR" sz="1800" b="1" i="0" u="none" strike="noStrike" cap="none" normalizeH="0" baseline="0" dirty="0">
                <a:ln>
                  <a:noFill/>
                </a:ln>
                <a:solidFill>
                  <a:schemeClr val="tx1"/>
                </a:solidFill>
                <a:effectLst/>
                <a:latin typeface="Arial" panose="020B0604020202020204" pitchFamily="34" charset="0"/>
              </a:rPr>
              <a:t>:</a:t>
            </a:r>
            <a:r>
              <a:rPr kumimoji="0" lang="fr-FR" altLang="fr-FR" sz="1800" b="0" i="0" u="none" strike="noStrike" cap="none" normalizeH="0" baseline="0" dirty="0">
                <a:ln>
                  <a:noFill/>
                </a:ln>
                <a:solidFill>
                  <a:schemeClr val="tx1"/>
                </a:solidFill>
                <a:effectLst/>
                <a:latin typeface="Arial" panose="020B0604020202020204" pitchFamily="34" charset="0"/>
              </a:rPr>
              <a:t> REIS FONSECA Ruben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Formation</a:t>
            </a:r>
            <a:r>
              <a:rPr kumimoji="0" lang="fr-FR" altLang="fr-FR" b="1"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a:ln>
                  <a:noFill/>
                </a:ln>
                <a:solidFill>
                  <a:schemeClr val="tx1"/>
                </a:solidFill>
                <a:effectLst/>
                <a:latin typeface="Arial" panose="020B0604020202020204" pitchFamily="34" charset="0"/>
              </a:rPr>
              <a:t> BTS SIO option SLAM en 2020</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dirty="0">
                <a:latin typeface="Arial" panose="020B0604020202020204" pitchFamily="34" charset="0"/>
              </a:rPr>
              <a:t>  </a:t>
            </a:r>
            <a:r>
              <a:rPr lang="fr-FR" altLang="fr-FR" b="1" dirty="0">
                <a:solidFill>
                  <a:srgbClr val="F05454"/>
                </a:solidFill>
                <a:latin typeface="Calibri"/>
              </a:rPr>
              <a:t>Lieu de naissance </a:t>
            </a:r>
            <a:r>
              <a:rPr lang="fr-FR" altLang="fr-FR" dirty="0">
                <a:latin typeface="Arial" panose="020B0604020202020204" pitchFamily="34" charset="0"/>
              </a:rPr>
              <a:t>: Portugal, Santa Maria Da Feira</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Objectifs académiques et professionnels </a:t>
            </a:r>
            <a:r>
              <a:rPr kumimoji="0" lang="fr-FR" altLang="fr-FR" sz="1800" b="1" i="0" u="none" strike="noStrike" cap="none" normalizeH="0" baseline="0" dirty="0">
                <a:ln>
                  <a:noFill/>
                </a:ln>
                <a:solidFill>
                  <a:schemeClr val="tx1"/>
                </a:solidFill>
                <a:effectLst/>
                <a:latin typeface="Arial" panose="020B0604020202020204" pitchFamily="34" charset="0"/>
              </a:rPr>
              <a:t>:Mise à niveau et poursuite de mon cursus scolaire en alternance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ZoneTexte 4">
            <a:extLst>
              <a:ext uri="{FF2B5EF4-FFF2-40B4-BE49-F238E27FC236}">
                <a16:creationId xmlns:a16="http://schemas.microsoft.com/office/drawing/2014/main" id="{B6E91938-D908-A861-5878-7B8F2E310939}"/>
              </a:ext>
            </a:extLst>
          </p:cNvPr>
          <p:cNvSpPr txBox="1"/>
          <p:nvPr/>
        </p:nvSpPr>
        <p:spPr>
          <a:xfrm>
            <a:off x="720090" y="1178906"/>
            <a:ext cx="8328656" cy="50783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Verdana" pitchFamily="34"/>
                <a:ea typeface="Verdana" pitchFamily="34"/>
                <a:cs typeface="Verdana" pitchFamily="34"/>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A53010"/>
                </a:solidFill>
                <a:uFillTx/>
                <a:latin typeface="Candara" pitchFamily="34"/>
                <a:ea typeface="Verdana" pitchFamily="34"/>
                <a:cs typeface="Verdana" pitchFamily="34"/>
              </a:rPr>
              <a:t>  </a:t>
            </a:r>
            <a:r>
              <a:rPr lang="fr-FR" sz="1800" b="1" i="0" u="none" strike="noStrike" kern="1200" cap="none" spc="0" baseline="0" dirty="0">
                <a:solidFill>
                  <a:srgbClr val="F05454"/>
                </a:solidFill>
                <a:uFillTx/>
                <a:latin typeface="Candara" pitchFamily="34"/>
                <a:ea typeface="Verdana" pitchFamily="34"/>
                <a:cs typeface="Verdana" pitchFamily="34"/>
              </a:rPr>
              <a:t>Système de Newsletter</a:t>
            </a:r>
            <a:endParaRPr lang="fr-FR" sz="1800" b="0" i="0" u="none" strike="noStrike" kern="1200" cap="none" spc="0" baseline="0" dirty="0">
              <a:solidFill>
                <a:srgbClr val="F05454"/>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Abonnement à une Newsletter</a:t>
            </a:r>
            <a:r>
              <a:rPr lang="fr-FR" sz="1800" b="0" i="0" u="none" strike="noStrike" kern="1200" cap="none" spc="0" baseline="0" dirty="0">
                <a:solidFill>
                  <a:srgbClr val="000000"/>
                </a:solidFill>
                <a:uFillTx/>
                <a:latin typeface="Candara" pitchFamily="34"/>
                <a:ea typeface="Verdana" pitchFamily="34"/>
                <a:cs typeface="Verdana" pitchFamily="34"/>
              </a:rPr>
              <a:t> : Permettre aux utilisateurs de s'inscrire à une newsletter pour recevoir des mises à jour régulières sur les nouveaux articles et événements.</a:t>
            </a:r>
            <a:endParaRPr lang="fr-FR" sz="1800" b="0" i="0" u="none" strike="noStrike" kern="1200" cap="none" spc="0" baseline="0" dirty="0">
              <a:solidFill>
                <a:srgbClr val="000000"/>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Contenu Exclusif</a:t>
            </a:r>
            <a:r>
              <a:rPr lang="fr-FR" sz="1800" b="0" i="0" u="none" strike="noStrike" kern="1200" cap="none" spc="0" baseline="0" dirty="0">
                <a:solidFill>
                  <a:srgbClr val="000000"/>
                </a:solidFill>
                <a:uFillTx/>
                <a:latin typeface="Candara" pitchFamily="34"/>
                <a:ea typeface="Verdana" pitchFamily="34"/>
                <a:cs typeface="Verdana" pitchFamily="34"/>
              </a:rPr>
              <a:t> : Proposer du contenu exclusif aux abonnés de la newsletter pour inciter davantage d'inscriptions.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ndara" pitchFamily="34"/>
              <a:ea typeface="Verdana" pitchFamily="34"/>
              <a:cs typeface="Verdana" pitchFamily="34"/>
            </a:endParaRPr>
          </a:p>
          <a:p>
            <a:pPr marR="0" lvl="0" algn="l" defTabSz="914400" rtl="0" fontAlgn="auto" hangingPunct="1">
              <a:lnSpc>
                <a:spcPct val="100000"/>
              </a:lnSpc>
              <a:spcBef>
                <a:spcPts val="0"/>
              </a:spcBef>
              <a:spcAft>
                <a:spcPts val="0"/>
              </a:spcAft>
              <a:buSzPts val="1000"/>
              <a:tabLst>
                <a:tab pos="457200" algn="l"/>
              </a:tabLst>
              <a:defRPr sz="1800" b="0" i="0" u="none" strike="noStrike" kern="0" cap="none" spc="0" baseline="0">
                <a:solidFill>
                  <a:srgbClr val="000000"/>
                </a:solidFill>
                <a:uFillTx/>
              </a:defRPr>
            </a:pPr>
            <a:r>
              <a:rPr lang="fr-FR" sz="1800" b="0" i="0" u="none" strike="noStrike" kern="1200" cap="none" spc="0" baseline="0" dirty="0">
                <a:solidFill>
                  <a:srgbClr val="A53010"/>
                </a:solidFill>
                <a:uFillTx/>
                <a:latin typeface="Candara" pitchFamily="34"/>
                <a:ea typeface="Verdana" pitchFamily="34"/>
                <a:cs typeface="Verdana" pitchFamily="34"/>
              </a:rPr>
              <a:t> </a:t>
            </a:r>
            <a:r>
              <a:rPr lang="fr-FR" sz="1800" b="1" i="0" u="none" strike="noStrike" kern="1200" cap="none" spc="0" baseline="0" dirty="0">
                <a:solidFill>
                  <a:srgbClr val="F05454"/>
                </a:solidFill>
                <a:uFillTx/>
                <a:latin typeface="Candara" pitchFamily="34"/>
                <a:ea typeface="Verdana" pitchFamily="34"/>
                <a:cs typeface="Verdana" pitchFamily="34"/>
              </a:rPr>
              <a:t>Ergonomie applicative</a:t>
            </a:r>
            <a:endParaRPr lang="fr-FR" sz="1800" b="0" i="0" u="none" strike="noStrike" kern="1200" cap="none" spc="0" baseline="0" dirty="0">
              <a:solidFill>
                <a:srgbClr val="000000"/>
              </a:solidFill>
              <a:uFillTx/>
              <a:latin typeface="Candar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b="1" dirty="0">
                <a:solidFill>
                  <a:srgbClr val="000000"/>
                </a:solidFill>
                <a:latin typeface="Candara" pitchFamily="34"/>
                <a:ea typeface="Verdana" pitchFamily="34"/>
                <a:cs typeface="Verdana" pitchFamily="34"/>
              </a:rPr>
              <a:t>Possibilité d’ajouter plusieurs images dans les articles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Création de nouvelles rubriques (ast</a:t>
            </a:r>
            <a:r>
              <a:rPr lang="fr-FR" b="1" dirty="0">
                <a:solidFill>
                  <a:srgbClr val="000000"/>
                </a:solidFill>
                <a:latin typeface="Candara" pitchFamily="34"/>
                <a:ea typeface="Verdana" pitchFamily="34"/>
                <a:cs typeface="Verdana" pitchFamily="34"/>
              </a:rPr>
              <a:t>uces, guide, essais de voitures…)</a:t>
            </a:r>
            <a:endParaRPr lang="fr-FR" sz="1800" b="1" i="0" u="none" strike="noStrike" kern="1200" cap="none" spc="0" baseline="0" dirty="0">
              <a:solidFill>
                <a:srgbClr val="000000"/>
              </a:solidFill>
              <a:uFillTx/>
              <a:latin typeface="Candara" pitchFamily="34"/>
              <a:ea typeface="Verdana" pitchFamily="34"/>
              <a:cs typeface="Verdana"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Verdana" pitchFamily="34"/>
              <a:ea typeface="Verdana" pitchFamily="34"/>
              <a:cs typeface="Verdana"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05454"/>
                </a:solidFill>
                <a:uFillTx/>
                <a:latin typeface="Candara" pitchFamily="34"/>
                <a:ea typeface="Verdana" pitchFamily="34"/>
                <a:cs typeface="Verdana" pitchFamily="34"/>
              </a:rPr>
              <a:t>Sécurité Renforcée</a:t>
            </a:r>
            <a:endParaRPr lang="fr-FR" sz="1800" b="0" i="0" u="none" strike="noStrike" kern="1200" cap="none" spc="0" baseline="0" dirty="0">
              <a:solidFill>
                <a:srgbClr val="F05454"/>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Vérification en Deux Étapes</a:t>
            </a:r>
            <a:r>
              <a:rPr lang="fr-FR" sz="1800" b="0" i="0" u="none" strike="noStrike" kern="1200" cap="none" spc="0" baseline="0" dirty="0">
                <a:solidFill>
                  <a:srgbClr val="000000"/>
                </a:solidFill>
                <a:uFillTx/>
                <a:latin typeface="Candara" pitchFamily="34"/>
                <a:ea typeface="Verdana" pitchFamily="34"/>
                <a:cs typeface="Verdana" pitchFamily="34"/>
              </a:rPr>
              <a:t> : Introduire une vérification en deux étapes pour renforcer la sécurité des comptes utilisateurs.</a:t>
            </a:r>
            <a:endParaRPr lang="fr-FR" sz="1800" b="0" i="0" u="none" strike="noStrike" kern="1200" cap="none" spc="0" baseline="0" dirty="0">
              <a:solidFill>
                <a:srgbClr val="000000"/>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Audit de Sécurité Régulier</a:t>
            </a:r>
            <a:r>
              <a:rPr lang="fr-FR" sz="1800" b="0" i="0" u="none" strike="noStrike" kern="1200" cap="none" spc="0" baseline="0" dirty="0">
                <a:solidFill>
                  <a:srgbClr val="000000"/>
                </a:solidFill>
                <a:uFillTx/>
                <a:latin typeface="Candara" pitchFamily="34"/>
                <a:ea typeface="Verdana" pitchFamily="34"/>
                <a:cs typeface="Verdana" pitchFamily="34"/>
              </a:rPr>
              <a:t> : Effectuer des audits de sécurité réguliers pour identifier et corriger les vulnérabilités.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b="1" dirty="0">
                <a:latin typeface="Candara" pitchFamily="34"/>
                <a:ea typeface="Verdana" pitchFamily="34"/>
                <a:cs typeface="Verdana" pitchFamily="34"/>
              </a:rPr>
              <a:t>Mise en place d’un captcha de sécurité</a:t>
            </a:r>
            <a:endParaRPr lang="fr-FR" sz="1800" b="1" i="0" u="none" strike="noStrike" kern="1200" cap="none" spc="0" baseline="0" dirty="0">
              <a:uFillTx/>
              <a:latin typeface="Verdana" pitchFamily="34"/>
              <a:ea typeface="Verdana" pitchFamily="34"/>
              <a:cs typeface="Verdana" pitchFamily="34"/>
            </a:endParaRPr>
          </a:p>
        </p:txBody>
      </p:sp>
      <p:pic>
        <p:nvPicPr>
          <p:cNvPr id="4" name="Picture 6" descr="future Icon vector illustration , business 8325199 Vector Art at Vecteezy">
            <a:extLst>
              <a:ext uri="{FF2B5EF4-FFF2-40B4-BE49-F238E27FC236}">
                <a16:creationId xmlns:a16="http://schemas.microsoft.com/office/drawing/2014/main" id="{FAE7AA65-1744-BBF2-A30F-4854E604CAF4}"/>
              </a:ext>
            </a:extLst>
          </p:cNvPr>
          <p:cNvPicPr>
            <a:picLocks noChangeAspect="1"/>
          </p:cNvPicPr>
          <p:nvPr/>
        </p:nvPicPr>
        <p:blipFill>
          <a:blip r:embed="rId2"/>
          <a:srcRect/>
          <a:stretch>
            <a:fillRect/>
          </a:stretch>
        </p:blipFill>
        <p:spPr>
          <a:xfrm>
            <a:off x="9284927" y="2808927"/>
            <a:ext cx="2360331" cy="2340297"/>
          </a:xfrm>
          <a:prstGeom prst="rect">
            <a:avLst/>
          </a:prstGeom>
          <a:noFill/>
          <a:ln cap="flat">
            <a:noFill/>
          </a:ln>
        </p:spPr>
      </p:pic>
      <p:sp>
        <p:nvSpPr>
          <p:cNvPr id="5" name="ZoneTexte 7">
            <a:extLst>
              <a:ext uri="{FF2B5EF4-FFF2-40B4-BE49-F238E27FC236}">
                <a16:creationId xmlns:a16="http://schemas.microsoft.com/office/drawing/2014/main" id="{13718F22-8657-FF6F-C13B-4716F50F75E6}"/>
              </a:ext>
            </a:extLst>
          </p:cNvPr>
          <p:cNvSpPr txBox="1"/>
          <p:nvPr/>
        </p:nvSpPr>
        <p:spPr>
          <a:xfrm>
            <a:off x="643875" y="528418"/>
            <a:ext cx="8944624" cy="646331"/>
          </a:xfrm>
          <a:prstGeom prst="rect">
            <a:avLst/>
          </a:prstGeom>
          <a:solidFill>
            <a:srgbClr val="F05454"/>
          </a:solidFill>
          <a:ln cap="flat">
            <a:noFill/>
          </a:ln>
        </p:spPr>
        <p:txBody>
          <a:bodyPr vert="horz" wrap="square" lIns="91440" tIns="45720" rIns="91440" bIns="45720" anchor="t" anchorCtr="0" compatLnSpc="1">
            <a:spAutoFit/>
          </a:bodyPr>
          <a:lstStyle/>
          <a:p>
            <a:pPr hangingPunct="0">
              <a:defRPr sz="1800" b="0" i="0" u="none" strike="noStrike" kern="0" cap="none" spc="0" baseline="0">
                <a:solidFill>
                  <a:srgbClr val="000000"/>
                </a:solidFill>
                <a:uFillTx/>
              </a:defRPr>
            </a:pPr>
            <a:r>
              <a:rPr lang="fr-FR" sz="3600" b="1" kern="0" dirty="0">
                <a:solidFill>
                  <a:schemeClr val="bg1"/>
                </a:solidFill>
                <a:latin typeface="Candara" pitchFamily="34"/>
                <a:ea typeface="Arial" pitchFamily="34"/>
              </a:rPr>
              <a:t>9</a:t>
            </a:r>
            <a:r>
              <a:rPr lang="fr-FR" sz="3600" b="1" i="0" u="none" strike="noStrike" kern="0" cap="none" spc="0" baseline="0" dirty="0">
                <a:solidFill>
                  <a:schemeClr val="bg1"/>
                </a:solidFill>
                <a:uFillTx/>
                <a:latin typeface="Candara" pitchFamily="34"/>
                <a:ea typeface="Arial" pitchFamily="34"/>
              </a:rPr>
              <a:t>- </a:t>
            </a:r>
            <a:r>
              <a:rPr lang="fr-FR" sz="3600" b="1" i="0" u="none" strike="noStrike" kern="1200" cap="none" spc="0" baseline="0" dirty="0">
                <a:solidFill>
                  <a:schemeClr val="bg1"/>
                </a:solidFill>
                <a:uFillTx/>
                <a:latin typeface="Candara" pitchFamily="34"/>
                <a:ea typeface="Verdana" pitchFamily="34"/>
                <a:cs typeface="Verdana" pitchFamily="34"/>
              </a:rPr>
              <a:t>Amélioration à prévoir ?</a:t>
            </a:r>
            <a:endParaRPr lang="fr-FR" sz="2400" b="0" i="0" u="none" strike="noStrike" kern="1200" cap="none" spc="0" baseline="0" dirty="0">
              <a:solidFill>
                <a:schemeClr val="bg1"/>
              </a:solidFill>
              <a:uFillTx/>
              <a:latin typeface="Verdana" pitchFamily="34"/>
              <a:ea typeface="Verdana" pitchFamily="34"/>
              <a:cs typeface="Verdana" pitchFamily="34"/>
            </a:endParaRPr>
          </a:p>
        </p:txBody>
      </p:sp>
      <p:pic>
        <p:nvPicPr>
          <p:cNvPr id="3" name="Picture 4" descr="Voir les détails de l’image associée. Return Generic color fill icon">
            <a:extLst>
              <a:ext uri="{FF2B5EF4-FFF2-40B4-BE49-F238E27FC236}">
                <a16:creationId xmlns:a16="http://schemas.microsoft.com/office/drawing/2014/main" id="{DB113F6D-1CD4-0BDC-EE27-570DA3412038}"/>
              </a:ext>
            </a:extLst>
          </p:cNvPr>
          <p:cNvPicPr>
            <a:picLocks noChangeAspect="1"/>
          </p:cNvPicPr>
          <p:nvPr/>
        </p:nvPicPr>
        <p:blipFill>
          <a:blip r:embed="rId3"/>
          <a:srcRect/>
          <a:stretch>
            <a:fillRect/>
          </a:stretch>
        </p:blipFill>
        <p:spPr>
          <a:xfrm>
            <a:off x="8750296" y="432481"/>
            <a:ext cx="838203" cy="838203"/>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rci - Merci en français. Calligraphie : image vectorielle de stock (libre  de droits) 1399132625 | Shutterstock">
            <a:extLst>
              <a:ext uri="{FF2B5EF4-FFF2-40B4-BE49-F238E27FC236}">
                <a16:creationId xmlns:a16="http://schemas.microsoft.com/office/drawing/2014/main" id="{A8234DE5-5ADD-E208-6943-7A862F2AD9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3" t="9931" r="8739" b="14403"/>
          <a:stretch/>
        </p:blipFill>
        <p:spPr bwMode="auto">
          <a:xfrm>
            <a:off x="3830508" y="561623"/>
            <a:ext cx="4048383" cy="28673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2B8B855-A226-6165-F297-C3768C0CD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787400"/>
            <a:ext cx="1524000"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C580D0D-2D7B-D96A-29F1-2BDDA2DD4588}"/>
              </a:ext>
            </a:extLst>
          </p:cNvPr>
          <p:cNvSpPr txBox="1"/>
          <p:nvPr/>
        </p:nvSpPr>
        <p:spPr>
          <a:xfrm>
            <a:off x="603250" y="2413000"/>
            <a:ext cx="2184400" cy="646331"/>
          </a:xfrm>
          <a:prstGeom prst="rect">
            <a:avLst/>
          </a:prstGeom>
          <a:noFill/>
        </p:spPr>
        <p:txBody>
          <a:bodyPr wrap="square" rtlCol="0">
            <a:spAutoFit/>
          </a:bodyPr>
          <a:lstStyle/>
          <a:p>
            <a:pPr algn="ctr"/>
            <a:r>
              <a:rPr lang="fr-FR" b="1" dirty="0"/>
              <a:t>Romain Fournier</a:t>
            </a:r>
          </a:p>
          <a:p>
            <a:r>
              <a:rPr lang="fr-FR" i="1" dirty="0"/>
              <a:t>Formateur Javascript</a:t>
            </a:r>
          </a:p>
        </p:txBody>
      </p:sp>
      <p:sp>
        <p:nvSpPr>
          <p:cNvPr id="7" name="ZoneTexte 6">
            <a:extLst>
              <a:ext uri="{FF2B5EF4-FFF2-40B4-BE49-F238E27FC236}">
                <a16:creationId xmlns:a16="http://schemas.microsoft.com/office/drawing/2014/main" id="{56150961-9370-E74B-9FB8-7FA279EAA688}"/>
              </a:ext>
            </a:extLst>
          </p:cNvPr>
          <p:cNvSpPr txBox="1"/>
          <p:nvPr/>
        </p:nvSpPr>
        <p:spPr>
          <a:xfrm>
            <a:off x="9137650" y="2324100"/>
            <a:ext cx="2184400" cy="646331"/>
          </a:xfrm>
          <a:prstGeom prst="rect">
            <a:avLst/>
          </a:prstGeom>
          <a:noFill/>
        </p:spPr>
        <p:txBody>
          <a:bodyPr wrap="square" rtlCol="0">
            <a:spAutoFit/>
          </a:bodyPr>
          <a:lstStyle/>
          <a:p>
            <a:pPr algn="ctr"/>
            <a:r>
              <a:rPr lang="fr-FR" b="1" dirty="0"/>
              <a:t>Simon Depaix</a:t>
            </a:r>
          </a:p>
          <a:p>
            <a:r>
              <a:rPr lang="fr-FR" i="1" dirty="0"/>
              <a:t>Formateur HTML CSS</a:t>
            </a:r>
          </a:p>
        </p:txBody>
      </p:sp>
      <p:pic>
        <p:nvPicPr>
          <p:cNvPr id="2052" name="Picture 4" descr="Photo de profil de Simon Depaix">
            <a:extLst>
              <a:ext uri="{FF2B5EF4-FFF2-40B4-BE49-F238E27FC236}">
                <a16:creationId xmlns:a16="http://schemas.microsoft.com/office/drawing/2014/main" id="{7657C56F-7314-82AA-66FF-9A1595E99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475" y="787400"/>
            <a:ext cx="1428750" cy="142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3W ACADEMY Toulouse | Talents du Numérique">
            <a:extLst>
              <a:ext uri="{FF2B5EF4-FFF2-40B4-BE49-F238E27FC236}">
                <a16:creationId xmlns:a16="http://schemas.microsoft.com/office/drawing/2014/main" id="{B7027875-BE2F-C6A0-5A48-D78AC5247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812" y="3825875"/>
            <a:ext cx="223837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6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Espace réservé du numéro de diapositive 15">
            <a:extLst>
              <a:ext uri="{FF2B5EF4-FFF2-40B4-BE49-F238E27FC236}">
                <a16:creationId xmlns:a16="http://schemas.microsoft.com/office/drawing/2014/main" id="{46FC5A04-D713-14A1-2F36-47BCC1CF958C}"/>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6A7B33-3ACC-4319-BDD7-C6C7C7AD3BD1}" type="slidenum">
              <a:rPr/>
              <a:t>4</a:t>
            </a:fld>
            <a:endParaRPr lang="fr-FR" sz="1200" b="0" i="0" u="none" strike="noStrike" kern="1200" cap="none" spc="0" baseline="0">
              <a:solidFill>
                <a:srgbClr val="898989"/>
              </a:solidFill>
              <a:uFillTx/>
              <a:latin typeface="Calibri"/>
            </a:endParaRPr>
          </a:p>
        </p:txBody>
      </p:sp>
      <p:sp>
        <p:nvSpPr>
          <p:cNvPr id="3" name="Espace réservé du numéro de diapositive 13">
            <a:extLst>
              <a:ext uri="{FF2B5EF4-FFF2-40B4-BE49-F238E27FC236}">
                <a16:creationId xmlns:a16="http://schemas.microsoft.com/office/drawing/2014/main" id="{4CD987BC-68A2-D6F9-E2C2-3C399C620064}"/>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3CF953-A8D3-4872-A943-3B02CC16E733}" type="slidenum">
              <a:rPr/>
              <a:t>4</a:t>
            </a:fld>
            <a:endParaRPr lang="fr-FR" sz="1200" b="0" i="0" u="none" strike="noStrike" kern="1200" cap="none" spc="0" baseline="0">
              <a:solidFill>
                <a:srgbClr val="000000"/>
              </a:solidFill>
              <a:uFillTx/>
              <a:latin typeface="Calibri"/>
            </a:endParaRPr>
          </a:p>
        </p:txBody>
      </p:sp>
      <p:sp>
        <p:nvSpPr>
          <p:cNvPr id="4" name="ZoneTexte 7">
            <a:extLst>
              <a:ext uri="{FF2B5EF4-FFF2-40B4-BE49-F238E27FC236}">
                <a16:creationId xmlns:a16="http://schemas.microsoft.com/office/drawing/2014/main" id="{0119B2E0-CFED-9B92-5CDD-AFFEF0409DB9}"/>
              </a:ext>
            </a:extLst>
          </p:cNvPr>
          <p:cNvSpPr txBox="1"/>
          <p:nvPr/>
        </p:nvSpPr>
        <p:spPr>
          <a:xfrm>
            <a:off x="1113775" y="798700"/>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1- Présentation du projet</a:t>
            </a:r>
            <a:endParaRPr lang="fr-FR" sz="3600" b="0" i="0" u="none" strike="noStrike" kern="1200" cap="none" spc="0" baseline="0" dirty="0">
              <a:solidFill>
                <a:srgbClr val="FFFFFF"/>
              </a:solidFill>
              <a:uFillTx/>
              <a:latin typeface="Calibri"/>
            </a:endParaRPr>
          </a:p>
        </p:txBody>
      </p:sp>
      <p:sp>
        <p:nvSpPr>
          <p:cNvPr id="5" name="Rectangle 8">
            <a:extLst>
              <a:ext uri="{FF2B5EF4-FFF2-40B4-BE49-F238E27FC236}">
                <a16:creationId xmlns:a16="http://schemas.microsoft.com/office/drawing/2014/main" id="{351818E0-8BD8-8C48-7976-3E121DC5F15D}"/>
              </a:ext>
            </a:extLst>
          </p:cNvPr>
          <p:cNvSpPr/>
          <p:nvPr/>
        </p:nvSpPr>
        <p:spPr>
          <a:xfrm>
            <a:off x="671197" y="522378"/>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grpSp>
        <p:nvGrpSpPr>
          <p:cNvPr id="6" name="Groupe 16">
            <a:extLst>
              <a:ext uri="{FF2B5EF4-FFF2-40B4-BE49-F238E27FC236}">
                <a16:creationId xmlns:a16="http://schemas.microsoft.com/office/drawing/2014/main" id="{3452FA1B-8D6D-79F0-06C2-E45025564A11}"/>
              </a:ext>
            </a:extLst>
          </p:cNvPr>
          <p:cNvGrpSpPr/>
          <p:nvPr/>
        </p:nvGrpSpPr>
        <p:grpSpPr>
          <a:xfrm>
            <a:off x="10184111" y="245854"/>
            <a:ext cx="1624897" cy="2020367"/>
            <a:chOff x="10184111" y="245854"/>
            <a:chExt cx="1624897" cy="2020367"/>
          </a:xfrm>
        </p:grpSpPr>
        <p:pic>
          <p:nvPicPr>
            <p:cNvPr id="7" name="Graphique 1">
              <a:extLst>
                <a:ext uri="{FF2B5EF4-FFF2-40B4-BE49-F238E27FC236}">
                  <a16:creationId xmlns:a16="http://schemas.microsoft.com/office/drawing/2014/main" id="{A0420D02-225B-492E-E6B3-CEDB48A1B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4">
              <a:off x="10276796" y="389881"/>
              <a:ext cx="1439521" cy="1151467"/>
            </a:xfrm>
            <a:prstGeom prst="rect">
              <a:avLst/>
            </a:prstGeom>
            <a:noFill/>
            <a:ln cap="flat">
              <a:noFill/>
            </a:ln>
          </p:spPr>
        </p:pic>
        <p:pic>
          <p:nvPicPr>
            <p:cNvPr id="8" name="Image 3">
              <a:extLst>
                <a:ext uri="{FF2B5EF4-FFF2-40B4-BE49-F238E27FC236}">
                  <a16:creationId xmlns:a16="http://schemas.microsoft.com/office/drawing/2014/main" id="{C944DB16-4FA8-767C-37D3-463AA1EF4A6B}"/>
                </a:ext>
              </a:extLst>
            </p:cNvPr>
            <p:cNvPicPr>
              <a:picLocks noChangeAspect="1"/>
            </p:cNvPicPr>
            <p:nvPr/>
          </p:nvPicPr>
          <p:blipFill>
            <a:blip r:embed="rId4"/>
            <a:srcRect l="33120"/>
            <a:stretch>
              <a:fillRect/>
            </a:stretch>
          </p:blipFill>
          <p:spPr>
            <a:xfrm>
              <a:off x="10184111" y="1611145"/>
              <a:ext cx="1624897" cy="655076"/>
            </a:xfrm>
            <a:prstGeom prst="rect">
              <a:avLst/>
            </a:prstGeom>
            <a:noFill/>
            <a:ln cap="flat">
              <a:noFill/>
            </a:ln>
          </p:spPr>
        </p:pic>
      </p:grpSp>
      <p:sp>
        <p:nvSpPr>
          <p:cNvPr id="10" name="ZoneTexte 9">
            <a:extLst>
              <a:ext uri="{FF2B5EF4-FFF2-40B4-BE49-F238E27FC236}">
                <a16:creationId xmlns:a16="http://schemas.microsoft.com/office/drawing/2014/main" id="{6976BF3D-7580-9572-3A8A-710C93B3454C}"/>
              </a:ext>
            </a:extLst>
          </p:cNvPr>
          <p:cNvSpPr txBox="1"/>
          <p:nvPr/>
        </p:nvSpPr>
        <p:spPr>
          <a:xfrm>
            <a:off x="530577" y="1738628"/>
            <a:ext cx="3104445" cy="400110"/>
          </a:xfrm>
          <a:prstGeom prst="rect">
            <a:avLst/>
          </a:prstGeom>
          <a:noFill/>
        </p:spPr>
        <p:txBody>
          <a:bodyPr wrap="square">
            <a:spAutoFit/>
          </a:bodyPr>
          <a:lstStyle/>
          <a:p>
            <a:r>
              <a:rPr lang="fr-FR" sz="2000" b="1" dirty="0"/>
              <a:t>Qu'est-ce que BlogSpace ?</a:t>
            </a:r>
          </a:p>
        </p:txBody>
      </p:sp>
      <p:sp>
        <p:nvSpPr>
          <p:cNvPr id="14" name="Rectangle 2">
            <a:extLst>
              <a:ext uri="{FF2B5EF4-FFF2-40B4-BE49-F238E27FC236}">
                <a16:creationId xmlns:a16="http://schemas.microsoft.com/office/drawing/2014/main" id="{995B54F3-5E09-3B12-FA5F-EB384B185987}"/>
              </a:ext>
            </a:extLst>
          </p:cNvPr>
          <p:cNvSpPr>
            <a:spLocks noChangeArrowheads="1"/>
          </p:cNvSpPr>
          <p:nvPr/>
        </p:nvSpPr>
        <p:spPr bwMode="auto">
          <a:xfrm>
            <a:off x="474346" y="2228402"/>
            <a:ext cx="985075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dirty="0"/>
              <a:t> U</a:t>
            </a:r>
            <a:r>
              <a:rPr kumimoji="0" lang="fr-FR" altLang="fr-FR" sz="1800" b="0" i="0" u="none" strike="noStrike" cap="none" normalizeH="0" baseline="0" dirty="0">
                <a:ln>
                  <a:noFill/>
                </a:ln>
                <a:solidFill>
                  <a:schemeClr val="tx1"/>
                </a:solidFill>
                <a:effectLst/>
              </a:rPr>
              <a:t>ne plateforme interactive créée pour les passionnés d'automobiles et d'aviatio</a:t>
            </a:r>
            <a:r>
              <a:rPr lang="fr-FR" altLang="fr-FR" dirty="0"/>
              <a:t>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 Un lieu où la passion pour ces deux domaines emblématiques de la locomotion se rencontre.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 Des contenus diversifiés : articles, critiques, interviews, analyses techniques et plus encore. </a:t>
            </a:r>
          </a:p>
        </p:txBody>
      </p:sp>
      <p:sp>
        <p:nvSpPr>
          <p:cNvPr id="15" name="ZoneTexte 14">
            <a:extLst>
              <a:ext uri="{FF2B5EF4-FFF2-40B4-BE49-F238E27FC236}">
                <a16:creationId xmlns:a16="http://schemas.microsoft.com/office/drawing/2014/main" id="{DA555B87-5F74-2609-DD7B-6B4EA95F22C8}"/>
              </a:ext>
            </a:extLst>
          </p:cNvPr>
          <p:cNvSpPr txBox="1"/>
          <p:nvPr/>
        </p:nvSpPr>
        <p:spPr>
          <a:xfrm>
            <a:off x="474346" y="3294835"/>
            <a:ext cx="5745832" cy="400110"/>
          </a:xfrm>
          <a:prstGeom prst="rect">
            <a:avLst/>
          </a:prstGeom>
          <a:noFill/>
        </p:spPr>
        <p:txBody>
          <a:bodyPr wrap="square">
            <a:spAutoFit/>
          </a:bodyPr>
          <a:lstStyle/>
          <a:p>
            <a:r>
              <a:rPr lang="fr-FR" sz="2000" b="1" dirty="0"/>
              <a:t>Pourquoi un blog sur l’automobile et les avions ?</a:t>
            </a:r>
          </a:p>
        </p:txBody>
      </p:sp>
      <p:sp>
        <p:nvSpPr>
          <p:cNvPr id="17" name="ZoneTexte 16">
            <a:extLst>
              <a:ext uri="{FF2B5EF4-FFF2-40B4-BE49-F238E27FC236}">
                <a16:creationId xmlns:a16="http://schemas.microsoft.com/office/drawing/2014/main" id="{DA65F5C6-4333-A1D1-947B-F28996A04054}"/>
              </a:ext>
            </a:extLst>
          </p:cNvPr>
          <p:cNvSpPr txBox="1"/>
          <p:nvPr/>
        </p:nvSpPr>
        <p:spPr>
          <a:xfrm>
            <a:off x="474346" y="3706269"/>
            <a:ext cx="9946476" cy="646331"/>
          </a:xfrm>
          <a:prstGeom prst="rect">
            <a:avLst/>
          </a:prstGeom>
          <a:noFill/>
        </p:spPr>
        <p:txBody>
          <a:bodyPr wrap="square">
            <a:spAutoFit/>
          </a:bodyPr>
          <a:lstStyle/>
          <a:p>
            <a:r>
              <a:rPr lang="fr-FR" dirty="0"/>
              <a:t>J'ai créé ce blog par passion pour l'automobile et l'aviation, afin de partager mes découvertes, analyses et critiques sur ces deux mondes qui me plaisent et qui évolue constamment.</a:t>
            </a:r>
          </a:p>
        </p:txBody>
      </p:sp>
      <p:sp>
        <p:nvSpPr>
          <p:cNvPr id="19" name="ZoneTexte 18">
            <a:extLst>
              <a:ext uri="{FF2B5EF4-FFF2-40B4-BE49-F238E27FC236}">
                <a16:creationId xmlns:a16="http://schemas.microsoft.com/office/drawing/2014/main" id="{3BA43AA1-EC30-7830-5640-0E49E42A8F59}"/>
              </a:ext>
            </a:extLst>
          </p:cNvPr>
          <p:cNvSpPr txBox="1"/>
          <p:nvPr/>
        </p:nvSpPr>
        <p:spPr>
          <a:xfrm>
            <a:off x="474346" y="4363924"/>
            <a:ext cx="8410223" cy="2031325"/>
          </a:xfrm>
          <a:prstGeom prst="rect">
            <a:avLst/>
          </a:prstGeom>
          <a:noFill/>
        </p:spPr>
        <p:txBody>
          <a:bodyPr wrap="square">
            <a:spAutoFit/>
          </a:bodyPr>
          <a:lstStyle/>
          <a:p>
            <a:r>
              <a:rPr lang="fr-FR" b="1" dirty="0">
                <a:solidFill>
                  <a:srgbClr val="F05454"/>
                </a:solidFill>
                <a:latin typeface="Calibri"/>
              </a:rPr>
              <a:t>Objectif </a:t>
            </a:r>
            <a:r>
              <a:rPr lang="fr-FR" dirty="0"/>
              <a:t> </a:t>
            </a:r>
            <a:r>
              <a:rPr lang="fr-FR" dirty="0">
                <a:sym typeface="Wingdings" panose="05000000000000000000" pitchFamily="2" charset="2"/>
              </a:rPr>
              <a:t> </a:t>
            </a:r>
          </a:p>
          <a:p>
            <a:r>
              <a:rPr lang="fr-FR" b="1" dirty="0"/>
              <a:t>Informer</a:t>
            </a:r>
            <a:r>
              <a:rPr lang="fr-FR" dirty="0"/>
              <a:t> : Proposer des critiques et analyses détaillées des dernières innovations et tendances.</a:t>
            </a:r>
          </a:p>
          <a:p>
            <a:r>
              <a:rPr lang="fr-FR" b="1" dirty="0"/>
              <a:t>Éduquer</a:t>
            </a:r>
            <a:r>
              <a:rPr lang="fr-FR" dirty="0"/>
              <a:t> : Expliquer des concepts techniques pour rendre l'automobile et l'aviation accessibles à tous.</a:t>
            </a:r>
          </a:p>
          <a:p>
            <a:r>
              <a:rPr lang="fr-FR" b="1" dirty="0"/>
              <a:t>Inspirer</a:t>
            </a:r>
            <a:r>
              <a:rPr lang="fr-FR" dirty="0"/>
              <a:t> : Motiver les passionnés à explorer de nouvelles idées et à suivre l’évolution de ces secteurs.</a:t>
            </a:r>
          </a:p>
        </p:txBody>
      </p:sp>
      <p:pic>
        <p:nvPicPr>
          <p:cNvPr id="20" name="Picture 18" descr="Lamborghini Murcielago Vs Plane Wallpaper | HD Car Wallpapers | ID #2663">
            <a:extLst>
              <a:ext uri="{FF2B5EF4-FFF2-40B4-BE49-F238E27FC236}">
                <a16:creationId xmlns:a16="http://schemas.microsoft.com/office/drawing/2014/main" id="{F6C34068-034C-ABE2-D0E7-2A56C13CEA7E}"/>
              </a:ext>
            </a:extLst>
          </p:cNvPr>
          <p:cNvPicPr>
            <a:picLocks noChangeAspect="1"/>
          </p:cNvPicPr>
          <p:nvPr/>
        </p:nvPicPr>
        <p:blipFill>
          <a:blip r:embed="rId5"/>
          <a:srcRect/>
          <a:stretch>
            <a:fillRect/>
          </a:stretch>
        </p:blipFill>
        <p:spPr>
          <a:xfrm>
            <a:off x="8940800" y="4271423"/>
            <a:ext cx="3121384" cy="1950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Ellipse 4">
            <a:extLst>
              <a:ext uri="{FF2B5EF4-FFF2-40B4-BE49-F238E27FC236}">
                <a16:creationId xmlns:a16="http://schemas.microsoft.com/office/drawing/2014/main" id="{AC569558-9C01-802E-3E00-39296A1BE447}"/>
              </a:ext>
            </a:extLst>
          </p:cNvPr>
          <p:cNvSpPr/>
          <p:nvPr/>
        </p:nvSpPr>
        <p:spPr>
          <a:xfrm>
            <a:off x="1352699" y="1303056"/>
            <a:ext cx="1111096"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 name="Rectangle : avec coins rognés en diagonale 15">
            <a:extLst>
              <a:ext uri="{FF2B5EF4-FFF2-40B4-BE49-F238E27FC236}">
                <a16:creationId xmlns:a16="http://schemas.microsoft.com/office/drawing/2014/main" id="{38DED9F2-36A1-48A0-5D2B-AD057D550962}"/>
              </a:ext>
            </a:extLst>
          </p:cNvPr>
          <p:cNvSpPr/>
          <p:nvPr/>
        </p:nvSpPr>
        <p:spPr>
          <a:xfrm>
            <a:off x="323057" y="1276255"/>
            <a:ext cx="9865516" cy="1269845"/>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 name="Rectangle 3">
            <a:extLst>
              <a:ext uri="{FF2B5EF4-FFF2-40B4-BE49-F238E27FC236}">
                <a16:creationId xmlns:a16="http://schemas.microsoft.com/office/drawing/2014/main" id="{C4AE9E76-FE94-C2F5-3C83-C22869291313}"/>
              </a:ext>
            </a:extLst>
          </p:cNvPr>
          <p:cNvSpPr/>
          <p:nvPr/>
        </p:nvSpPr>
        <p:spPr>
          <a:xfrm>
            <a:off x="355271" y="323853"/>
            <a:ext cx="10229850" cy="714375"/>
          </a:xfrm>
          <a:prstGeom prst="rect">
            <a:avLst/>
          </a:prstGeom>
          <a:solidFill>
            <a:srgbClr val="F05454"/>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FFFF"/>
                </a:solidFill>
                <a:uFillTx/>
                <a:latin typeface="Candara" pitchFamily="34"/>
                <a:ea typeface="Verdana" pitchFamily="34"/>
              </a:rPr>
              <a:t>   </a:t>
            </a:r>
            <a:r>
              <a:rPr lang="fr-FR" sz="3600" b="1" kern="0" dirty="0">
                <a:solidFill>
                  <a:srgbClr val="FFFFFF"/>
                </a:solidFill>
                <a:latin typeface="Candara" pitchFamily="34"/>
              </a:rPr>
              <a:t>2- Langages Utilisées</a:t>
            </a:r>
          </a:p>
        </p:txBody>
      </p:sp>
      <p:pic>
        <p:nvPicPr>
          <p:cNvPr id="5" name="Picture 6" descr="Programming language - Free technology icons">
            <a:extLst>
              <a:ext uri="{FF2B5EF4-FFF2-40B4-BE49-F238E27FC236}">
                <a16:creationId xmlns:a16="http://schemas.microsoft.com/office/drawing/2014/main" id="{FA590ABF-5E89-9852-3F27-199A29E0904A}"/>
              </a:ext>
            </a:extLst>
          </p:cNvPr>
          <p:cNvPicPr>
            <a:picLocks noChangeAspect="1"/>
          </p:cNvPicPr>
          <p:nvPr/>
        </p:nvPicPr>
        <p:blipFill>
          <a:blip r:embed="rId2"/>
          <a:srcRect/>
          <a:stretch>
            <a:fillRect/>
          </a:stretch>
        </p:blipFill>
        <p:spPr>
          <a:xfrm>
            <a:off x="10787067" y="145252"/>
            <a:ext cx="1071557" cy="1071557"/>
          </a:xfrm>
          <a:prstGeom prst="rect">
            <a:avLst/>
          </a:prstGeom>
          <a:noFill/>
          <a:ln cap="flat">
            <a:noFill/>
          </a:ln>
        </p:spPr>
      </p:pic>
      <p:sp>
        <p:nvSpPr>
          <p:cNvPr id="6" name="Ellipse 2">
            <a:extLst>
              <a:ext uri="{FF2B5EF4-FFF2-40B4-BE49-F238E27FC236}">
                <a16:creationId xmlns:a16="http://schemas.microsoft.com/office/drawing/2014/main" id="{787530B9-FD36-B188-2B03-AE5A1C05EF71}"/>
              </a:ext>
            </a:extLst>
          </p:cNvPr>
          <p:cNvSpPr/>
          <p:nvPr/>
        </p:nvSpPr>
        <p:spPr>
          <a:xfrm>
            <a:off x="6642896" y="1314605"/>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64ABC"/>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Ellipse 5">
            <a:extLst>
              <a:ext uri="{FF2B5EF4-FFF2-40B4-BE49-F238E27FC236}">
                <a16:creationId xmlns:a16="http://schemas.microsoft.com/office/drawing/2014/main" id="{BA478109-693C-8585-6C8C-FD8E16C7CCBB}"/>
              </a:ext>
            </a:extLst>
          </p:cNvPr>
          <p:cNvSpPr/>
          <p:nvPr/>
        </p:nvSpPr>
        <p:spPr>
          <a:xfrm>
            <a:off x="3197684" y="132984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8" name="Ellipse 6">
            <a:extLst>
              <a:ext uri="{FF2B5EF4-FFF2-40B4-BE49-F238E27FC236}">
                <a16:creationId xmlns:a16="http://schemas.microsoft.com/office/drawing/2014/main" id="{3FB27060-0F0A-2F28-9353-BF67545A0EAE}"/>
              </a:ext>
            </a:extLst>
          </p:cNvPr>
          <p:cNvSpPr/>
          <p:nvPr/>
        </p:nvSpPr>
        <p:spPr>
          <a:xfrm>
            <a:off x="4931130" y="132984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C6699"/>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Rectangle : avec coins rognés en diagonale 7">
            <a:extLst>
              <a:ext uri="{FF2B5EF4-FFF2-40B4-BE49-F238E27FC236}">
                <a16:creationId xmlns:a16="http://schemas.microsoft.com/office/drawing/2014/main" id="{D65C2BBD-AC37-759E-6EE0-48E6FA575493}"/>
              </a:ext>
            </a:extLst>
          </p:cNvPr>
          <p:cNvSpPr/>
          <p:nvPr/>
        </p:nvSpPr>
        <p:spPr>
          <a:xfrm>
            <a:off x="8159748" y="1276255"/>
            <a:ext cx="2028825" cy="1246720"/>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ZoneTexte 8">
            <a:extLst>
              <a:ext uri="{FF2B5EF4-FFF2-40B4-BE49-F238E27FC236}">
                <a16:creationId xmlns:a16="http://schemas.microsoft.com/office/drawing/2014/main" id="{134BA2DB-7EAE-69FD-2A80-21138B97C595}"/>
              </a:ext>
            </a:extLst>
          </p:cNvPr>
          <p:cNvSpPr txBox="1"/>
          <p:nvPr/>
        </p:nvSpPr>
        <p:spPr>
          <a:xfrm>
            <a:off x="8433438" y="1490746"/>
            <a:ext cx="1481456"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1200" cap="none" spc="0" baseline="0">
                <a:solidFill>
                  <a:srgbClr val="000000"/>
                </a:solidFill>
                <a:uFillTx/>
                <a:latin typeface="Candera"/>
              </a:rPr>
              <a:t>Client </a:t>
            </a:r>
          </a:p>
        </p:txBody>
      </p:sp>
      <p:pic>
        <p:nvPicPr>
          <p:cNvPr id="11" name="Graphique 20">
            <a:extLst>
              <a:ext uri="{FF2B5EF4-FFF2-40B4-BE49-F238E27FC236}">
                <a16:creationId xmlns:a16="http://schemas.microsoft.com/office/drawing/2014/main" id="{4C500FF1-4198-5376-6636-2BA6B74CE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496" y="1431173"/>
            <a:ext cx="767455" cy="767455"/>
          </a:xfrm>
          <a:prstGeom prst="rect">
            <a:avLst/>
          </a:prstGeom>
          <a:noFill/>
          <a:ln cap="flat">
            <a:noFill/>
          </a:ln>
        </p:spPr>
      </p:pic>
      <p:pic>
        <p:nvPicPr>
          <p:cNvPr id="12" name="Graphique 22">
            <a:extLst>
              <a:ext uri="{FF2B5EF4-FFF2-40B4-BE49-F238E27FC236}">
                <a16:creationId xmlns:a16="http://schemas.microsoft.com/office/drawing/2014/main" id="{EAD95F19-1047-3C4A-4683-1B9B0D85D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5222" y="1401948"/>
            <a:ext cx="796680" cy="796680"/>
          </a:xfrm>
          <a:prstGeom prst="rect">
            <a:avLst/>
          </a:prstGeom>
          <a:noFill/>
          <a:ln cap="flat">
            <a:noFill/>
          </a:ln>
        </p:spPr>
      </p:pic>
      <p:pic>
        <p:nvPicPr>
          <p:cNvPr id="13" name="Graphique 26">
            <a:extLst>
              <a:ext uri="{FF2B5EF4-FFF2-40B4-BE49-F238E27FC236}">
                <a16:creationId xmlns:a16="http://schemas.microsoft.com/office/drawing/2014/main" id="{0716BB3E-B19C-3E37-F834-55D8D8686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3072" y="1385251"/>
            <a:ext cx="830083" cy="830083"/>
          </a:xfrm>
          <a:prstGeom prst="rect">
            <a:avLst/>
          </a:prstGeom>
          <a:noFill/>
          <a:ln cap="flat">
            <a:noFill/>
          </a:ln>
        </p:spPr>
      </p:pic>
      <p:pic>
        <p:nvPicPr>
          <p:cNvPr id="14" name="Graphique 30">
            <a:extLst>
              <a:ext uri="{FF2B5EF4-FFF2-40B4-BE49-F238E27FC236}">
                <a16:creationId xmlns:a16="http://schemas.microsoft.com/office/drawing/2014/main" id="{7FDAA863-A4B8-1ABB-2174-69BED8C6A1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2125" y="1515892"/>
            <a:ext cx="767455" cy="767455"/>
          </a:xfrm>
          <a:prstGeom prst="rect">
            <a:avLst/>
          </a:prstGeom>
          <a:noFill/>
          <a:ln cap="flat">
            <a:noFill/>
          </a:ln>
        </p:spPr>
      </p:pic>
      <p:sp>
        <p:nvSpPr>
          <p:cNvPr id="15" name="ZoneTexte 31">
            <a:extLst>
              <a:ext uri="{FF2B5EF4-FFF2-40B4-BE49-F238E27FC236}">
                <a16:creationId xmlns:a16="http://schemas.microsoft.com/office/drawing/2014/main" id="{00F89B4D-FAE1-622D-5209-AE635D61303C}"/>
              </a:ext>
            </a:extLst>
          </p:cNvPr>
          <p:cNvSpPr txBox="1"/>
          <p:nvPr/>
        </p:nvSpPr>
        <p:spPr>
          <a:xfrm>
            <a:off x="1578665" y="2165408"/>
            <a:ext cx="688698"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REACT</a:t>
            </a:r>
          </a:p>
        </p:txBody>
      </p:sp>
      <p:sp>
        <p:nvSpPr>
          <p:cNvPr id="16" name="ZoneTexte 32">
            <a:extLst>
              <a:ext uri="{FF2B5EF4-FFF2-40B4-BE49-F238E27FC236}">
                <a16:creationId xmlns:a16="http://schemas.microsoft.com/office/drawing/2014/main" id="{6E39FA53-365E-2676-DD1A-47F923B8B6D6}"/>
              </a:ext>
            </a:extLst>
          </p:cNvPr>
          <p:cNvSpPr txBox="1"/>
          <p:nvPr/>
        </p:nvSpPr>
        <p:spPr>
          <a:xfrm>
            <a:off x="5255815" y="2146069"/>
            <a:ext cx="549371"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SASS</a:t>
            </a:r>
          </a:p>
        </p:txBody>
      </p:sp>
      <p:sp>
        <p:nvSpPr>
          <p:cNvPr id="17" name="ZoneTexte 33">
            <a:extLst>
              <a:ext uri="{FF2B5EF4-FFF2-40B4-BE49-F238E27FC236}">
                <a16:creationId xmlns:a16="http://schemas.microsoft.com/office/drawing/2014/main" id="{08459429-3B0D-011E-3D83-CDF5397F678D}"/>
              </a:ext>
            </a:extLst>
          </p:cNvPr>
          <p:cNvSpPr txBox="1"/>
          <p:nvPr/>
        </p:nvSpPr>
        <p:spPr>
          <a:xfrm>
            <a:off x="6850309" y="2103622"/>
            <a:ext cx="79668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REDUX</a:t>
            </a:r>
          </a:p>
        </p:txBody>
      </p:sp>
      <p:sp>
        <p:nvSpPr>
          <p:cNvPr id="20" name="ZoneTexte 51">
            <a:extLst>
              <a:ext uri="{FF2B5EF4-FFF2-40B4-BE49-F238E27FC236}">
                <a16:creationId xmlns:a16="http://schemas.microsoft.com/office/drawing/2014/main" id="{6E83620F-7B8C-A3B2-7D55-1CFB299BB718}"/>
              </a:ext>
            </a:extLst>
          </p:cNvPr>
          <p:cNvSpPr txBox="1"/>
          <p:nvPr/>
        </p:nvSpPr>
        <p:spPr>
          <a:xfrm>
            <a:off x="333371" y="2693767"/>
            <a:ext cx="11682618" cy="37856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React</a:t>
            </a:r>
            <a:endParaRPr lang="fr-FR" sz="1200" b="1" dirty="0"/>
          </a:p>
          <a:p>
            <a:pPr>
              <a:buFont typeface="Arial" panose="020B0604020202020204" pitchFamily="34" charset="0"/>
              <a:buChar char="•"/>
            </a:pPr>
            <a:r>
              <a:rPr lang="fr-FR" sz="1200" b="1" dirty="0"/>
              <a:t> Quoi</a:t>
            </a:r>
            <a:r>
              <a:rPr lang="fr-FR" sz="1200" dirty="0"/>
              <a:t> : </a:t>
            </a:r>
            <a:r>
              <a:rPr lang="fr-FR" sz="1200" b="1" dirty="0"/>
              <a:t>React</a:t>
            </a:r>
            <a:r>
              <a:rPr lang="fr-FR" sz="1200" dirty="0"/>
              <a:t> est une bibliothèque JavaScript open-source développée par Facebook pour construire des interfaces utilisateur interactives.</a:t>
            </a:r>
          </a:p>
          <a:p>
            <a:pPr>
              <a:buFont typeface="Arial" panose="020B0604020202020204" pitchFamily="34" charset="0"/>
              <a:buChar char="•"/>
            </a:pPr>
            <a:r>
              <a:rPr lang="fr-FR" sz="1200" b="1" dirty="0"/>
              <a:t> Pourquoi</a:t>
            </a:r>
            <a:r>
              <a:rPr lang="fr-FR" sz="1200" dirty="0"/>
              <a:t> : Elle permet de créer des interfaces modulaires et dynamiques grâce à un système de </a:t>
            </a:r>
            <a:r>
              <a:rPr lang="fr-FR" sz="1200" b="1" dirty="0"/>
              <a:t>composants réutilisables</a:t>
            </a:r>
            <a:r>
              <a:rPr lang="fr-FR" sz="1200" dirty="0"/>
              <a:t>. Avec React, chaque partie de l'interface (comme un article, un commentaire, ou un bouton) peut être gérée indépendamment. Cela rend le développement du blog plus rapide et flexible.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HTML</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t> Quoi </a:t>
            </a:r>
            <a:r>
              <a:rPr lang="fr-FR" altLang="fr-FR" sz="1200" dirty="0"/>
              <a:t>: </a:t>
            </a:r>
            <a:r>
              <a:rPr lang="fr-FR" altLang="fr-FR" sz="1200" b="1" dirty="0"/>
              <a:t>HTML</a:t>
            </a:r>
            <a:r>
              <a:rPr lang="fr-FR" altLang="fr-FR" sz="1200" dirty="0"/>
              <a:t> (HyperText Markup </a:t>
            </a:r>
            <a:r>
              <a:rPr lang="fr-FR" altLang="fr-FR" sz="1200" dirty="0" err="1"/>
              <a:t>Language</a:t>
            </a:r>
            <a:r>
              <a:rPr lang="fr-FR" altLang="fr-FR" sz="1200" dirty="0"/>
              <a:t>) est le langage de balisage standard pour structurer le contenu des pages web.</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t> Pourquoi </a:t>
            </a:r>
            <a:r>
              <a:rPr lang="fr-FR" altLang="fr-FR" sz="1200" dirty="0"/>
              <a:t>: Il définit la structure de base de la page web, comme les titres, les paragraphes, les images, les liens, les boutons, etc. C’est la base sur laquelle le CSS et JavaScript interagiront pour personnaliser et ajouter des fonctionnalités dynamiques.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Sass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dirty="0"/>
              <a:t> </a:t>
            </a:r>
            <a:r>
              <a:rPr lang="fr-FR" altLang="fr-FR" sz="1200" b="1" dirty="0"/>
              <a:t>Quoi</a:t>
            </a:r>
            <a:r>
              <a:rPr lang="fr-FR" altLang="fr-FR" sz="1200" dirty="0"/>
              <a:t> : </a:t>
            </a:r>
            <a:r>
              <a:rPr lang="fr-FR" altLang="fr-FR" sz="1200" b="1" dirty="0"/>
              <a:t>SASS</a:t>
            </a:r>
            <a:r>
              <a:rPr lang="fr-FR" altLang="fr-FR" sz="1200" dirty="0"/>
              <a:t> (</a:t>
            </a:r>
            <a:r>
              <a:rPr lang="fr-FR" altLang="fr-FR" sz="1200" dirty="0" err="1"/>
              <a:t>Syntactically</a:t>
            </a:r>
            <a:r>
              <a:rPr lang="fr-FR" altLang="fr-FR" sz="1200" dirty="0"/>
              <a:t> </a:t>
            </a:r>
            <a:r>
              <a:rPr lang="fr-FR" altLang="fr-FR" sz="1200" dirty="0" err="1"/>
              <a:t>Awesome</a:t>
            </a:r>
            <a:r>
              <a:rPr lang="fr-FR" altLang="fr-FR" sz="1200" dirty="0"/>
              <a:t> </a:t>
            </a:r>
            <a:r>
              <a:rPr lang="fr-FR" altLang="fr-FR" sz="1200" dirty="0" err="1"/>
              <a:t>Stylesheets</a:t>
            </a:r>
            <a:r>
              <a:rPr lang="fr-FR" altLang="fr-FR" sz="1200" dirty="0"/>
              <a:t>) est un préprocesseur CSS qui ajoute des fonctionnalités avancées telles que des variables, des boucles et l’imbrication des règles CSS.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dirty="0"/>
              <a:t> </a:t>
            </a:r>
            <a:r>
              <a:rPr lang="fr-FR" altLang="fr-FR" sz="1200" b="1" dirty="0"/>
              <a:t>Pourquoi </a:t>
            </a:r>
            <a:r>
              <a:rPr lang="fr-FR" altLang="fr-FR" sz="1200" dirty="0"/>
              <a:t>: SASS permet de rendre le code CSS plus modulaire et maintenable. Il facilite la gestion des styles pour des projets complexes comme un blog. Par exemple, vous pouvez créer des variables pour définir la palette de couleurs, les polices, ou la taille des boutons, ce qui rend la mise à jour du design beaucoup plus rapide et cohérente sur l'ensemble du site. </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Redux</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dirty="0"/>
              <a:t> </a:t>
            </a:r>
            <a:r>
              <a:rPr lang="fr-FR" altLang="fr-FR" sz="1200" b="1" dirty="0"/>
              <a:t>Quoi</a:t>
            </a:r>
            <a:r>
              <a:rPr lang="fr-FR" altLang="fr-FR" sz="1200" dirty="0"/>
              <a:t> : </a:t>
            </a:r>
            <a:r>
              <a:rPr lang="fr-FR" sz="1200" b="1" dirty="0"/>
              <a:t>Redux</a:t>
            </a:r>
            <a:r>
              <a:rPr lang="fr-FR" sz="1200" dirty="0"/>
              <a:t> est une bibliothèque JavaScript pour gérer l'état d'une application, souvent utilisée avec </a:t>
            </a:r>
            <a:r>
              <a:rPr lang="fr-FR" sz="1200" b="1" dirty="0"/>
              <a:t>React</a:t>
            </a:r>
            <a:r>
              <a:rPr lang="fr-FR" sz="1200" dirty="0"/>
              <a:t>.</a:t>
            </a:r>
          </a:p>
          <a:p>
            <a:pPr>
              <a:buClrTx/>
              <a:buSzPct val="100000"/>
              <a:buFont typeface="Arial" pitchFamily="34"/>
              <a:buChar char="•"/>
              <a:defRPr sz="1800" b="0" i="0" u="none" strike="noStrike" kern="0" cap="none" spc="0" baseline="0">
                <a:solidFill>
                  <a:srgbClr val="000000"/>
                </a:solidFill>
                <a:uFillTx/>
              </a:defRPr>
            </a:pPr>
            <a:r>
              <a:rPr lang="fr-FR" altLang="fr-FR" sz="1200" kern="0" dirty="0">
                <a:solidFill>
                  <a:srgbClr val="000000"/>
                </a:solidFill>
              </a:rPr>
              <a:t> </a:t>
            </a:r>
            <a:r>
              <a:rPr lang="fr-FR" altLang="fr-FR" sz="1200" b="1" dirty="0"/>
              <a:t>Pourquoi : </a:t>
            </a:r>
          </a:p>
          <a:p>
            <a:pPr>
              <a:buClrTx/>
              <a:buSzPct val="100000"/>
              <a:defRPr sz="1800" b="0" i="0" u="none" strike="noStrike" kern="0" cap="none" spc="0" baseline="0">
                <a:solidFill>
                  <a:srgbClr val="000000"/>
                </a:solidFill>
                <a:uFillTx/>
              </a:defRPr>
            </a:pPr>
            <a:r>
              <a:rPr lang="fr-FR" altLang="fr-FR" sz="1200" b="1" kern="0" dirty="0">
                <a:solidFill>
                  <a:srgbClr val="000000"/>
                </a:solidFill>
              </a:rPr>
              <a:t>- Centralisation de l'état : </a:t>
            </a:r>
            <a:r>
              <a:rPr lang="fr-FR" altLang="fr-FR" sz="1200" kern="0" dirty="0">
                <a:solidFill>
                  <a:srgbClr val="000000"/>
                </a:solidFill>
              </a:rPr>
              <a:t>Tous les états de l'application sont stockés dans un store unique, ce qui simplifie leur gestion.</a:t>
            </a:r>
          </a:p>
          <a:p>
            <a:pPr>
              <a:buClrTx/>
              <a:buSzPct val="100000"/>
              <a:defRPr sz="1800" b="0" i="0" u="none" strike="noStrike" kern="0" cap="none" spc="0" baseline="0">
                <a:solidFill>
                  <a:srgbClr val="000000"/>
                </a:solidFill>
                <a:uFillTx/>
              </a:defRPr>
            </a:pPr>
            <a:r>
              <a:rPr lang="fr-FR" altLang="fr-FR" sz="1200" b="1" kern="0" dirty="0">
                <a:solidFill>
                  <a:srgbClr val="000000"/>
                </a:solidFill>
              </a:rPr>
              <a:t>- Prévisibilité</a:t>
            </a:r>
            <a:r>
              <a:rPr lang="fr-FR" altLang="fr-FR" sz="1200" kern="0" dirty="0">
                <a:solidFill>
                  <a:srgbClr val="000000"/>
                </a:solidFill>
              </a:rPr>
              <a:t> : L'état est modifié de manière claire via des actions et réducteurs, rendant l'application plus facile à déboguer et à maintenir.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Graphique 3">
            <a:extLst>
              <a:ext uri="{FF2B5EF4-FFF2-40B4-BE49-F238E27FC236}">
                <a16:creationId xmlns:a16="http://schemas.microsoft.com/office/drawing/2014/main" id="{FF9D3BD3-760B-3B04-7FA7-70BE02CC1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5665" y="1291891"/>
            <a:ext cx="1277480" cy="1277480"/>
          </a:xfrm>
          <a:prstGeom prst="rect">
            <a:avLst/>
          </a:prstGeom>
          <a:noFill/>
          <a:ln cap="flat">
            <a:noFill/>
          </a:ln>
        </p:spPr>
      </p:pic>
      <p:sp>
        <p:nvSpPr>
          <p:cNvPr id="3" name="Ellipse 10">
            <a:extLst>
              <a:ext uri="{FF2B5EF4-FFF2-40B4-BE49-F238E27FC236}">
                <a16:creationId xmlns:a16="http://schemas.microsoft.com/office/drawing/2014/main" id="{5B779C04-945E-6FE8-88A6-34A680B4DF7D}"/>
              </a:ext>
            </a:extLst>
          </p:cNvPr>
          <p:cNvSpPr/>
          <p:nvPr/>
        </p:nvSpPr>
        <p:spPr>
          <a:xfrm>
            <a:off x="2750981" y="129277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 name="Rectangle : avec coins rognés en diagonale 9">
            <a:extLst>
              <a:ext uri="{FF2B5EF4-FFF2-40B4-BE49-F238E27FC236}">
                <a16:creationId xmlns:a16="http://schemas.microsoft.com/office/drawing/2014/main" id="{FE74AE51-2CB5-2712-D40B-5FF1FC8EF970}"/>
              </a:ext>
            </a:extLst>
          </p:cNvPr>
          <p:cNvSpPr/>
          <p:nvPr/>
        </p:nvSpPr>
        <p:spPr>
          <a:xfrm>
            <a:off x="339717" y="1253541"/>
            <a:ext cx="9865516" cy="1269845"/>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5" name="Ellipse 12">
            <a:extLst>
              <a:ext uri="{FF2B5EF4-FFF2-40B4-BE49-F238E27FC236}">
                <a16:creationId xmlns:a16="http://schemas.microsoft.com/office/drawing/2014/main" id="{7C19ABBD-3BF9-C23D-BBB1-468914CD94C6}"/>
              </a:ext>
            </a:extLst>
          </p:cNvPr>
          <p:cNvSpPr/>
          <p:nvPr/>
        </p:nvSpPr>
        <p:spPr>
          <a:xfrm>
            <a:off x="8014487" y="1291891"/>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Ellipse 13">
            <a:extLst>
              <a:ext uri="{FF2B5EF4-FFF2-40B4-BE49-F238E27FC236}">
                <a16:creationId xmlns:a16="http://schemas.microsoft.com/office/drawing/2014/main" id="{983F53D5-16B7-1DC1-1659-0F9AA1631BC0}"/>
              </a:ext>
            </a:extLst>
          </p:cNvPr>
          <p:cNvSpPr/>
          <p:nvPr/>
        </p:nvSpPr>
        <p:spPr>
          <a:xfrm>
            <a:off x="4546232" y="1276657"/>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Ellipse 16">
            <a:extLst>
              <a:ext uri="{FF2B5EF4-FFF2-40B4-BE49-F238E27FC236}">
                <a16:creationId xmlns:a16="http://schemas.microsoft.com/office/drawing/2014/main" id="{3AA4A2E9-40B9-F221-62A4-EAA19FA24148}"/>
              </a:ext>
            </a:extLst>
          </p:cNvPr>
          <p:cNvSpPr/>
          <p:nvPr/>
        </p:nvSpPr>
        <p:spPr>
          <a:xfrm>
            <a:off x="6278800" y="1276950"/>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8" name="Rectangle : avec coins rognés en diagonale 17">
            <a:extLst>
              <a:ext uri="{FF2B5EF4-FFF2-40B4-BE49-F238E27FC236}">
                <a16:creationId xmlns:a16="http://schemas.microsoft.com/office/drawing/2014/main" id="{7ECF8385-5F2C-88CF-A63C-277302567FB6}"/>
              </a:ext>
            </a:extLst>
          </p:cNvPr>
          <p:cNvSpPr/>
          <p:nvPr/>
        </p:nvSpPr>
        <p:spPr>
          <a:xfrm>
            <a:off x="355271" y="1276657"/>
            <a:ext cx="2028825" cy="1246729"/>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ZoneTexte 18">
            <a:extLst>
              <a:ext uri="{FF2B5EF4-FFF2-40B4-BE49-F238E27FC236}">
                <a16:creationId xmlns:a16="http://schemas.microsoft.com/office/drawing/2014/main" id="{1278E89D-8A82-40DC-BF50-7A345E1B8A7D}"/>
              </a:ext>
            </a:extLst>
          </p:cNvPr>
          <p:cNvSpPr txBox="1"/>
          <p:nvPr/>
        </p:nvSpPr>
        <p:spPr>
          <a:xfrm>
            <a:off x="421831" y="1534509"/>
            <a:ext cx="1914369"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1200" cap="none" spc="0" baseline="0">
                <a:solidFill>
                  <a:srgbClr val="000000"/>
                </a:solidFill>
                <a:uFillTx/>
                <a:latin typeface="Candera"/>
              </a:rPr>
              <a:t>Serveur </a:t>
            </a:r>
          </a:p>
        </p:txBody>
      </p:sp>
      <p:pic>
        <p:nvPicPr>
          <p:cNvPr id="10" name="Graphique 11">
            <a:extLst>
              <a:ext uri="{FF2B5EF4-FFF2-40B4-BE49-F238E27FC236}">
                <a16:creationId xmlns:a16="http://schemas.microsoft.com/office/drawing/2014/main" id="{0ED51791-FD80-48BC-1E35-CC2972554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7890" y="1487180"/>
            <a:ext cx="571106" cy="571106"/>
          </a:xfrm>
          <a:prstGeom prst="rect">
            <a:avLst/>
          </a:prstGeom>
          <a:noFill/>
          <a:ln cap="flat">
            <a:noFill/>
          </a:ln>
        </p:spPr>
      </p:pic>
      <p:sp>
        <p:nvSpPr>
          <p:cNvPr id="11" name="ZoneTexte 12">
            <a:extLst>
              <a:ext uri="{FF2B5EF4-FFF2-40B4-BE49-F238E27FC236}">
                <a16:creationId xmlns:a16="http://schemas.microsoft.com/office/drawing/2014/main" id="{16E1FC39-2FD1-C872-1BF0-79D11112DD0C}"/>
              </a:ext>
            </a:extLst>
          </p:cNvPr>
          <p:cNvSpPr txBox="1"/>
          <p:nvPr/>
        </p:nvSpPr>
        <p:spPr>
          <a:xfrm>
            <a:off x="2892695" y="2038645"/>
            <a:ext cx="95274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FFFFFF"/>
                </a:solidFill>
                <a:uFillTx/>
                <a:latin typeface="Candera"/>
              </a:rPr>
              <a:t>Express JS</a:t>
            </a:r>
          </a:p>
        </p:txBody>
      </p:sp>
      <p:pic>
        <p:nvPicPr>
          <p:cNvPr id="12" name="Graphique 13">
            <a:extLst>
              <a:ext uri="{FF2B5EF4-FFF2-40B4-BE49-F238E27FC236}">
                <a16:creationId xmlns:a16="http://schemas.microsoft.com/office/drawing/2014/main" id="{EE8BC6EE-876A-C95B-7C6F-095A991AD8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677" y="1504919"/>
            <a:ext cx="736594" cy="736594"/>
          </a:xfrm>
          <a:prstGeom prst="rect">
            <a:avLst/>
          </a:prstGeom>
          <a:noFill/>
          <a:ln cap="flat">
            <a:noFill/>
          </a:ln>
        </p:spPr>
      </p:pic>
      <p:pic>
        <p:nvPicPr>
          <p:cNvPr id="13" name="Picture 10">
            <a:extLst>
              <a:ext uri="{FF2B5EF4-FFF2-40B4-BE49-F238E27FC236}">
                <a16:creationId xmlns:a16="http://schemas.microsoft.com/office/drawing/2014/main" id="{25E8F77A-44C5-B146-CB80-7E876D055645}"/>
              </a:ext>
            </a:extLst>
          </p:cNvPr>
          <p:cNvPicPr>
            <a:picLocks noChangeAspect="1"/>
          </p:cNvPicPr>
          <p:nvPr/>
        </p:nvPicPr>
        <p:blipFill>
          <a:blip r:embed="rId8"/>
          <a:srcRect/>
          <a:stretch>
            <a:fillRect/>
          </a:stretch>
        </p:blipFill>
        <p:spPr>
          <a:xfrm>
            <a:off x="8256181" y="1419953"/>
            <a:ext cx="692950" cy="692950"/>
          </a:xfrm>
          <a:prstGeom prst="rect">
            <a:avLst/>
          </a:prstGeom>
          <a:noFill/>
          <a:ln cap="flat">
            <a:noFill/>
          </a:ln>
        </p:spPr>
      </p:pic>
      <p:sp>
        <p:nvSpPr>
          <p:cNvPr id="14" name="ZoneTexte 15">
            <a:extLst>
              <a:ext uri="{FF2B5EF4-FFF2-40B4-BE49-F238E27FC236}">
                <a16:creationId xmlns:a16="http://schemas.microsoft.com/office/drawing/2014/main" id="{5EC98FDA-AECD-1539-2258-2929D01F0D1B}"/>
              </a:ext>
            </a:extLst>
          </p:cNvPr>
          <p:cNvSpPr txBox="1"/>
          <p:nvPr/>
        </p:nvSpPr>
        <p:spPr>
          <a:xfrm>
            <a:off x="8278822" y="2087081"/>
            <a:ext cx="75483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Candera"/>
              </a:rPr>
              <a:t>WAMP</a:t>
            </a:r>
          </a:p>
        </p:txBody>
      </p:sp>
      <p:sp>
        <p:nvSpPr>
          <p:cNvPr id="15" name="Rectangle 3">
            <a:extLst>
              <a:ext uri="{FF2B5EF4-FFF2-40B4-BE49-F238E27FC236}">
                <a16:creationId xmlns:a16="http://schemas.microsoft.com/office/drawing/2014/main" id="{CF7D2F99-90EF-CEE9-5BC0-EF23EA1201BA}"/>
              </a:ext>
            </a:extLst>
          </p:cNvPr>
          <p:cNvSpPr/>
          <p:nvPr/>
        </p:nvSpPr>
        <p:spPr>
          <a:xfrm>
            <a:off x="333371" y="304801"/>
            <a:ext cx="10229850" cy="714375"/>
          </a:xfrm>
          <a:prstGeom prst="rect">
            <a:avLst/>
          </a:prstGeom>
          <a:solidFill>
            <a:srgbClr val="F05454"/>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rPr>
              <a:t>2- Langages Utilisées</a:t>
            </a:r>
          </a:p>
        </p:txBody>
      </p:sp>
      <p:sp>
        <p:nvSpPr>
          <p:cNvPr id="16" name="ZoneTexte 19">
            <a:extLst>
              <a:ext uri="{FF2B5EF4-FFF2-40B4-BE49-F238E27FC236}">
                <a16:creationId xmlns:a16="http://schemas.microsoft.com/office/drawing/2014/main" id="{52BDA072-3406-B8DD-1635-F263226F77F8}"/>
              </a:ext>
            </a:extLst>
          </p:cNvPr>
          <p:cNvSpPr txBox="1"/>
          <p:nvPr/>
        </p:nvSpPr>
        <p:spPr>
          <a:xfrm>
            <a:off x="333371" y="2607722"/>
            <a:ext cx="11591931" cy="138499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Node.js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i="0" u="none" strike="noStrike" kern="1200" cap="none" spc="0" baseline="0" dirty="0">
                <a:solidFill>
                  <a:srgbClr val="000000"/>
                </a:solidFill>
                <a:uFillTx/>
                <a:latin typeface="Calibri"/>
              </a:rPr>
              <a:t>  Quoi : </a:t>
            </a:r>
            <a:r>
              <a:rPr lang="fr-FR" sz="1200" dirty="0"/>
              <a:t>Un environnement d'exécution JavaScript côté serveur.</a:t>
            </a: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i="0" u="none" strike="noStrike" kern="1200" cap="none" spc="0" baseline="0" dirty="0">
                <a:solidFill>
                  <a:srgbClr val="000000"/>
                </a:solidFill>
                <a:uFillTx/>
                <a:latin typeface="Calibri"/>
              </a:rPr>
              <a:t>  </a:t>
            </a:r>
            <a:r>
              <a:rPr lang="fr-FR" sz="1200" b="1" dirty="0"/>
              <a:t>Pourquoi</a:t>
            </a:r>
            <a:r>
              <a:rPr lang="fr-FR" sz="1200" dirty="0"/>
              <a:t> : Il permet de coder le backend de l'application avec JavaScript, offrant ainsi une cohérence entre le frontend et le backend.</a:t>
            </a: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fr-FR" sz="1200" dirty="0"/>
          </a:p>
          <a:p>
            <a:pPr>
              <a:buSzPct val="100000"/>
              <a:defRPr sz="1800" b="0" i="0" u="none" strike="noStrike" kern="0" cap="none" spc="0" baseline="0">
                <a:solidFill>
                  <a:srgbClr val="000000"/>
                </a:solidFill>
                <a:uFillTx/>
              </a:defRPr>
            </a:pPr>
            <a:r>
              <a:rPr lang="fr-FR" sz="1200" b="1" dirty="0">
                <a:solidFill>
                  <a:srgbClr val="F05454"/>
                </a:solidFill>
                <a:latin typeface="Calibri"/>
              </a:rPr>
              <a:t>Express</a:t>
            </a:r>
            <a:r>
              <a:rPr lang="fr-FR" sz="1200" b="1" i="0" u="none" strike="noStrike" kern="1200" cap="none" spc="0" baseline="0" dirty="0">
                <a:solidFill>
                  <a:srgbClr val="F05454"/>
                </a:solidFill>
                <a:uFillTx/>
                <a:latin typeface="Calibri"/>
              </a:rPr>
              <a:t>.js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Arial" panose="020B0604020202020204" pitchFamily="34" charset="0"/>
              </a:rPr>
              <a:t> </a:t>
            </a:r>
            <a:r>
              <a:rPr lang="fr-FR" altLang="fr-FR" sz="1200" b="1" dirty="0">
                <a:solidFill>
                  <a:srgbClr val="000000"/>
                </a:solidFill>
                <a:latin typeface="Calibri"/>
              </a:rPr>
              <a:t>Quoi : </a:t>
            </a:r>
            <a:r>
              <a:rPr lang="fr-FR" altLang="fr-FR" sz="1200" dirty="0">
                <a:solidFill>
                  <a:srgbClr val="000000"/>
                </a:solidFill>
                <a:latin typeface="Calibri"/>
              </a:rPr>
              <a:t>Un Framework minimaliste pour Node.js, facilitant la gestion des requêtes HTTP et le routage.</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solidFill>
                  <a:srgbClr val="000000"/>
                </a:solidFill>
                <a:latin typeface="Calibri"/>
              </a:rPr>
              <a:t> Pourquoi : </a:t>
            </a:r>
            <a:r>
              <a:rPr lang="fr-FR" altLang="fr-FR" sz="1200" dirty="0">
                <a:solidFill>
                  <a:srgbClr val="000000"/>
                </a:solidFill>
                <a:latin typeface="Calibri"/>
              </a:rPr>
              <a:t>Il simplifie le développement de l’API du blog en offrant des outils pratiques pour gérer les routes, la logique métier, et les requêtes de l’utilisateur. </a:t>
            </a:r>
          </a:p>
        </p:txBody>
      </p:sp>
      <p:sp>
        <p:nvSpPr>
          <p:cNvPr id="17" name="ZoneTexte 21">
            <a:extLst>
              <a:ext uri="{FF2B5EF4-FFF2-40B4-BE49-F238E27FC236}">
                <a16:creationId xmlns:a16="http://schemas.microsoft.com/office/drawing/2014/main" id="{3C60C9FC-1508-D341-7A5C-A11288E03FE2}"/>
              </a:ext>
            </a:extLst>
          </p:cNvPr>
          <p:cNvSpPr txBox="1"/>
          <p:nvPr/>
        </p:nvSpPr>
        <p:spPr>
          <a:xfrm>
            <a:off x="333371" y="4000428"/>
            <a:ext cx="11706231" cy="2292935"/>
          </a:xfrm>
          <a:prstGeom prst="rect">
            <a:avLst/>
          </a:prstGeom>
          <a:noFill/>
          <a:ln cap="flat">
            <a:noFill/>
          </a:ln>
        </p:spPr>
        <p:txBody>
          <a:bodyPr vert="horz" wrap="square" lIns="91440" tIns="45720" rIns="91440" bIns="45720" anchor="t" anchorCtr="0" compatLnSpc="1">
            <a:spAutoFit/>
          </a:bodyPr>
          <a:lstStyle/>
          <a:p>
            <a:pPr marR="0" lvl="0" indent="0" fontAlgn="base">
              <a:lnSpc>
                <a:spcPct val="100000"/>
              </a:lnSpc>
              <a:spcBef>
                <a:spcPct val="0"/>
              </a:spcBef>
              <a:spcAft>
                <a:spcPct val="0"/>
              </a:spcAft>
              <a:buClrTx/>
              <a:buSzPct val="100000"/>
              <a:tabLst/>
              <a:defRPr sz="1800" b="0" i="0" u="none" strike="noStrike" kern="0" cap="none" spc="0" baseline="0">
                <a:solidFill>
                  <a:srgbClr val="000000"/>
                </a:solidFill>
                <a:uFillTx/>
              </a:defRPr>
            </a:pPr>
            <a:r>
              <a:rPr lang="fr-FR" sz="1200" b="1" kern="0" dirty="0">
                <a:solidFill>
                  <a:srgbClr val="F05454"/>
                </a:solidFill>
              </a:rPr>
              <a:t>MySQL (via phpMyAdmin)</a:t>
            </a:r>
          </a:p>
          <a:p>
            <a:pPr marR="0" lvl="0" indent="0" fontAlgn="base">
              <a:lnSpc>
                <a:spcPct val="100000"/>
              </a:lnSpc>
              <a:spcBef>
                <a:spcPct val="0"/>
              </a:spcBef>
              <a:spcAft>
                <a:spcPct val="0"/>
              </a:spcAft>
              <a:buClrTx/>
              <a:buSzPct val="100000"/>
              <a:tabLst/>
              <a:defRPr sz="1800" b="0" i="0" u="none" strike="noStrike" kern="0" cap="none" spc="0" baseline="0">
                <a:solidFill>
                  <a:srgbClr val="000000"/>
                </a:solidFill>
                <a:uFillTx/>
              </a:defRPr>
            </a:pPr>
            <a:endParaRPr lang="fr-FR" altLang="fr-FR" sz="1200" b="1" kern="0" dirty="0">
              <a:solidFill>
                <a:srgbClr val="F05454"/>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Quoi</a:t>
            </a:r>
            <a:r>
              <a:rPr kumimoji="0" lang="fr-FR" altLang="fr-FR" sz="1050" b="0" i="0" u="none" strike="noStrike" cap="none" normalizeH="0" baseline="0" dirty="0">
                <a:ln>
                  <a:noFill/>
                </a:ln>
                <a:solidFill>
                  <a:schemeClr val="tx1"/>
                </a:solidFill>
                <a:effectLst/>
              </a:rPr>
              <a:t> : </a:t>
            </a:r>
            <a:r>
              <a:rPr kumimoji="0" lang="fr-FR" altLang="fr-FR" sz="1050" b="1" i="0" u="none" strike="noStrike" cap="none" normalizeH="0" baseline="0" dirty="0">
                <a:ln>
                  <a:noFill/>
                </a:ln>
                <a:solidFill>
                  <a:schemeClr val="tx1"/>
                </a:solidFill>
                <a:effectLst/>
              </a:rPr>
              <a:t>MySQL</a:t>
            </a:r>
            <a:r>
              <a:rPr kumimoji="0" lang="fr-FR" altLang="fr-FR" sz="1050" b="0" i="0" u="none" strike="noStrike" cap="none" normalizeH="0" baseline="0" dirty="0">
                <a:ln>
                  <a:noFill/>
                </a:ln>
                <a:solidFill>
                  <a:schemeClr val="tx1"/>
                </a:solidFill>
                <a:effectLst/>
              </a:rPr>
              <a:t> est une base de données </a:t>
            </a:r>
            <a:r>
              <a:rPr kumimoji="0" lang="fr-FR" altLang="fr-FR" sz="1050" b="1" i="0" u="none" strike="noStrike" cap="none" normalizeH="0" baseline="0" dirty="0">
                <a:ln>
                  <a:noFill/>
                </a:ln>
                <a:solidFill>
                  <a:schemeClr val="tx1"/>
                </a:solidFill>
                <a:effectLst/>
              </a:rPr>
              <a:t>relationnelle</a:t>
            </a:r>
            <a:r>
              <a:rPr kumimoji="0" lang="fr-FR" altLang="fr-FR" sz="1050" b="0" i="0" u="none" strike="noStrike" cap="none" normalizeH="0" baseline="0" dirty="0">
                <a:ln>
                  <a:noFill/>
                </a:ln>
                <a:solidFill>
                  <a:schemeClr val="tx1"/>
                </a:solidFill>
                <a:effectLst/>
              </a:rPr>
              <a:t> très populaire, tandis que </a:t>
            </a:r>
            <a:r>
              <a:rPr kumimoji="0" lang="fr-FR" altLang="fr-FR" sz="1050" b="1" i="0" u="none" strike="noStrike" cap="none" normalizeH="0" baseline="0" dirty="0">
                <a:ln>
                  <a:noFill/>
                </a:ln>
                <a:solidFill>
                  <a:schemeClr val="tx1"/>
                </a:solidFill>
                <a:effectLst/>
              </a:rPr>
              <a:t>phpMyAdmin</a:t>
            </a:r>
            <a:r>
              <a:rPr kumimoji="0" lang="fr-FR" altLang="fr-FR" sz="1050" b="0" i="0" u="none" strike="noStrike" cap="none" normalizeH="0" baseline="0" dirty="0">
                <a:ln>
                  <a:noFill/>
                </a:ln>
                <a:solidFill>
                  <a:schemeClr val="tx1"/>
                </a:solidFill>
                <a:effectLst/>
              </a:rPr>
              <a:t> est un outil graphique pour gérer les bases de données MySQL via une interface web.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Pourquoi</a:t>
            </a:r>
            <a:r>
              <a:rPr kumimoji="0" lang="fr-FR" altLang="fr-FR" sz="1050" b="0" i="0" u="none" strike="noStrike" cap="none" normalizeH="0" baseline="0" dirty="0">
                <a:ln>
                  <a:noFill/>
                </a:ln>
                <a:solidFill>
                  <a:schemeClr val="tx1"/>
                </a:solidFill>
                <a:effectLst/>
              </a:rPr>
              <a:t> :Cette base de données est idéale si vous avez besoin de relations complexes entre les données (par exemple, les utilisateurs, les rôles, et les permissions).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phpMyAdmin</a:t>
            </a:r>
            <a:r>
              <a:rPr kumimoji="0" lang="fr-FR" altLang="fr-FR" sz="1050" b="0" i="0" u="none" strike="noStrike" cap="none" normalizeH="0" baseline="0" dirty="0">
                <a:ln>
                  <a:noFill/>
                </a:ln>
                <a:solidFill>
                  <a:schemeClr val="tx1"/>
                </a:solidFill>
                <a:effectLst/>
              </a:rPr>
              <a:t> est un outil pratique pour administrer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MySQL</a:t>
            </a:r>
            <a:r>
              <a:rPr kumimoji="0" lang="fr-FR" altLang="fr-FR" sz="1050" b="0" i="0" u="none" strike="noStrike" cap="none" normalizeH="0" baseline="0" dirty="0">
                <a:ln>
                  <a:noFill/>
                </a:ln>
                <a:solidFill>
                  <a:schemeClr val="tx1"/>
                </a:solidFill>
                <a:effectLst/>
              </a:rPr>
              <a:t> : il permet de visualiser, modifier et gérer facilement les bases de données via une interface graphique sans avoir à écrire de commandes SQL complexes.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fr-FR" altLang="fr-FR" sz="1200" b="1" kern="0" dirty="0">
                <a:solidFill>
                  <a:srgbClr val="F05454"/>
                </a:solidFill>
              </a:rPr>
              <a:t>WAMP </a:t>
            </a:r>
          </a:p>
          <a:p>
            <a:pPr marL="0" marR="0" lvl="0" indent="0" algn="l" defTabSz="914400" rtl="0" eaLnBrk="0" fontAlgn="base" latinLnBrk="0" hangingPunct="0">
              <a:lnSpc>
                <a:spcPct val="100000"/>
              </a:lnSpc>
              <a:spcBef>
                <a:spcPct val="0"/>
              </a:spcBef>
              <a:spcAft>
                <a:spcPct val="0"/>
              </a:spcAft>
              <a:buClrTx/>
              <a:buSzTx/>
              <a:tabLst/>
            </a:pPr>
            <a:endParaRPr lang="fr-FR" altLang="fr-FR" sz="1200" b="1" kern="0" dirty="0">
              <a:solidFill>
                <a:srgbClr val="F05454"/>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Quoi</a:t>
            </a:r>
            <a:r>
              <a:rPr kumimoji="0" lang="fr-FR" altLang="fr-FR" sz="1050" b="0" i="0" u="none" strike="noStrike" cap="none" normalizeH="0" baseline="0" dirty="0">
                <a:ln>
                  <a:noFill/>
                </a:ln>
                <a:solidFill>
                  <a:schemeClr val="tx1"/>
                </a:solidFill>
                <a:effectLst/>
              </a:rPr>
              <a:t> : </a:t>
            </a:r>
            <a:r>
              <a:rPr kumimoji="0" lang="fr-FR" altLang="fr-FR" sz="1050" b="1" i="0" u="none" strike="noStrike" cap="none" normalizeH="0" baseline="0" dirty="0">
                <a:ln>
                  <a:noFill/>
                </a:ln>
                <a:solidFill>
                  <a:schemeClr val="tx1"/>
                </a:solidFill>
                <a:effectLst/>
              </a:rPr>
              <a:t>WAMP</a:t>
            </a:r>
            <a:r>
              <a:rPr kumimoji="0" lang="fr-FR" altLang="fr-FR" sz="1050" b="0" i="0" u="none" strike="noStrike" cap="none" normalizeH="0" baseline="0" dirty="0">
                <a:ln>
                  <a:noFill/>
                </a:ln>
                <a:solidFill>
                  <a:schemeClr val="tx1"/>
                </a:solidFill>
                <a:effectLst/>
              </a:rPr>
              <a:t> (Windows, Apache, MySQL, PHP) est un environnement de développement local qui permet de configurer facilement un serveur web avec </a:t>
            </a:r>
            <a:r>
              <a:rPr kumimoji="0" lang="fr-FR" altLang="fr-FR" sz="1050" b="1" i="0" u="none" strike="noStrike" cap="none" normalizeH="0" baseline="0" dirty="0">
                <a:ln>
                  <a:noFill/>
                </a:ln>
                <a:solidFill>
                  <a:schemeClr val="tx1"/>
                </a:solidFill>
                <a:effectLst/>
              </a:rPr>
              <a:t>MySQL</a:t>
            </a:r>
            <a:r>
              <a:rPr kumimoji="0" lang="fr-FR" altLang="fr-FR" sz="1050" b="0" i="0" u="none" strike="noStrike" cap="none" normalizeH="0" baseline="0" dirty="0">
                <a:ln>
                  <a:noFill/>
                </a:ln>
                <a:solidFill>
                  <a:schemeClr val="tx1"/>
                </a:solidFill>
                <a:effectLst/>
              </a:rPr>
              <a:t> et </a:t>
            </a:r>
            <a:r>
              <a:rPr kumimoji="0" lang="fr-FR" altLang="fr-FR" sz="1050" b="1" i="0" u="none" strike="noStrike" cap="none" normalizeH="0" baseline="0" dirty="0">
                <a:ln>
                  <a:noFill/>
                </a:ln>
                <a:solidFill>
                  <a:schemeClr val="tx1"/>
                </a:solidFill>
                <a:effectLst/>
              </a:rPr>
              <a:t>PHP</a:t>
            </a:r>
            <a:r>
              <a:rPr kumimoji="0" lang="fr-FR" altLang="fr-FR" sz="1050" b="0" i="0" u="none" strike="noStrike" cap="none" normalizeH="0" baseline="0" dirty="0">
                <a:ln>
                  <a:noFill/>
                </a:ln>
                <a:solidFill>
                  <a:schemeClr val="tx1"/>
                </a:solidFill>
                <a:effectLst/>
              </a:rPr>
              <a:t> sur un ordinateur Windows.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050" dirty="0"/>
              <a:t> </a:t>
            </a:r>
            <a:r>
              <a:rPr kumimoji="0" lang="fr-FR" altLang="fr-FR" sz="1050" b="1" i="0" u="none" strike="noStrike" cap="none" normalizeH="0" baseline="0" dirty="0">
                <a:ln>
                  <a:noFill/>
                </a:ln>
                <a:solidFill>
                  <a:schemeClr val="tx1"/>
                </a:solidFill>
                <a:effectLst/>
              </a:rPr>
              <a:t>Pourquoi</a:t>
            </a:r>
            <a:r>
              <a:rPr kumimoji="0" lang="fr-FR" altLang="fr-FR" sz="1050" b="0" i="0" u="none" strike="noStrike" cap="none" normalizeH="0" baseline="0" dirty="0">
                <a:ln>
                  <a:noFill/>
                </a:ln>
                <a:solidFill>
                  <a:schemeClr val="tx1"/>
                </a:solidFill>
                <a:effectLst/>
              </a:rPr>
              <a:t> : Il est très utile pour le développement local avant de déployer l’application sur un serveur. Il permet de tester les applications PHP avec une base de données MySQL localement sans avoir besoin d’un serveur externe.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dirty="0">
              <a:solidFill>
                <a:srgbClr val="000000"/>
              </a:solidFill>
              <a:uFillTx/>
              <a:latin typeface="Calibri"/>
            </a:endParaRPr>
          </a:p>
        </p:txBody>
      </p:sp>
      <p:pic>
        <p:nvPicPr>
          <p:cNvPr id="19" name="Picture 2" descr="Web development concept. programming language. css, html, it, ui. Cartoon  character programmer developing website, coding. flat vector illustration  on white background. 34101729 Vector Art at Vecteezy">
            <a:extLst>
              <a:ext uri="{FF2B5EF4-FFF2-40B4-BE49-F238E27FC236}">
                <a16:creationId xmlns:a16="http://schemas.microsoft.com/office/drawing/2014/main" id="{21FAD74B-BAE8-E9F5-E33B-A213E097B45C}"/>
              </a:ext>
            </a:extLst>
          </p:cNvPr>
          <p:cNvPicPr>
            <a:picLocks noChangeAspect="1"/>
          </p:cNvPicPr>
          <p:nvPr/>
        </p:nvPicPr>
        <p:blipFill>
          <a:blip r:embed="rId9"/>
          <a:srcRect/>
          <a:stretch>
            <a:fillRect/>
          </a:stretch>
        </p:blipFill>
        <p:spPr>
          <a:xfrm>
            <a:off x="10048448" y="64574"/>
            <a:ext cx="1500182" cy="1000125"/>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3" name="Image 6">
            <a:extLst>
              <a:ext uri="{FF2B5EF4-FFF2-40B4-BE49-F238E27FC236}">
                <a16:creationId xmlns:a16="http://schemas.microsoft.com/office/drawing/2014/main" id="{B16E6101-0088-4BFC-E0E6-68D31BB90F6B}"/>
              </a:ext>
            </a:extLst>
          </p:cNvPr>
          <p:cNvPicPr>
            <a:picLocks noChangeAspect="1"/>
          </p:cNvPicPr>
          <p:nvPr/>
        </p:nvPicPr>
        <p:blipFill>
          <a:blip r:embed="rId2"/>
          <a:stretch>
            <a:fillRect/>
          </a:stretch>
        </p:blipFill>
        <p:spPr>
          <a:xfrm>
            <a:off x="181070" y="1413157"/>
            <a:ext cx="11687083" cy="4392850"/>
          </a:xfrm>
          <a:prstGeom prst="rect">
            <a:avLst/>
          </a:prstGeom>
          <a:noFill/>
          <a:ln cap="flat">
            <a:noFill/>
          </a:ln>
          <a:effectLst>
            <a:outerShdw dir="16200000" algn="tl">
              <a:srgbClr val="000000">
                <a:alpha val="70000"/>
              </a:srgbClr>
            </a:outerShdw>
          </a:effectLst>
        </p:spPr>
      </p:pic>
      <p:sp>
        <p:nvSpPr>
          <p:cNvPr id="4" name="Espace réservé du numéro de diapositive 9">
            <a:extLst>
              <a:ext uri="{FF2B5EF4-FFF2-40B4-BE49-F238E27FC236}">
                <a16:creationId xmlns:a16="http://schemas.microsoft.com/office/drawing/2014/main" id="{110AFB32-9166-39AC-F568-65E0BB9FCEA3}"/>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5AB2B3-231A-48D1-AD6F-FEF06BE46CD2}" type="slidenum">
              <a:rPr/>
              <a:t>7</a:t>
            </a:fld>
            <a:endParaRPr lang="fr-FR" sz="1200" b="0" i="0" u="none" strike="noStrike" kern="1200" cap="none" spc="0" baseline="0">
              <a:solidFill>
                <a:srgbClr val="000000"/>
              </a:solidFill>
              <a:uFillTx/>
              <a:latin typeface="Calibri"/>
            </a:endParaRPr>
          </a:p>
        </p:txBody>
      </p:sp>
      <p:sp>
        <p:nvSpPr>
          <p:cNvPr id="6" name="Flèche : pentagone 13">
            <a:extLst>
              <a:ext uri="{FF2B5EF4-FFF2-40B4-BE49-F238E27FC236}">
                <a16:creationId xmlns:a16="http://schemas.microsoft.com/office/drawing/2014/main" id="{0ADFE2C8-8664-4F56-55BB-E225EB2DD338}"/>
              </a:ext>
            </a:extLst>
          </p:cNvPr>
          <p:cNvSpPr/>
          <p:nvPr/>
        </p:nvSpPr>
        <p:spPr>
          <a:xfrm rot="10799991">
            <a:off x="5066388" y="772247"/>
            <a:ext cx="7125544" cy="2912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0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ZoneTexte 7">
            <a:extLst>
              <a:ext uri="{FF2B5EF4-FFF2-40B4-BE49-F238E27FC236}">
                <a16:creationId xmlns:a16="http://schemas.microsoft.com/office/drawing/2014/main" id="{493D86DB-1F22-8BBD-61B7-10053BDEA874}"/>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3- Retr</a:t>
            </a:r>
            <a:r>
              <a:rPr lang="fr-FR" sz="3600" b="1" kern="0" dirty="0">
                <a:solidFill>
                  <a:srgbClr val="FFFFFF"/>
                </a:solidFill>
                <a:latin typeface="Candara" pitchFamily="34"/>
                <a:ea typeface="Arial" pitchFamily="34"/>
              </a:rPr>
              <a:t>o-planning</a:t>
            </a:r>
            <a:endParaRPr lang="fr-FR" sz="3600" b="0" i="0" u="none" strike="noStrike" kern="1200" cap="none" spc="0" baseline="0" dirty="0">
              <a:solidFill>
                <a:srgbClr val="FFFFFF"/>
              </a:solidFill>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650124D7-7D6B-EDB6-9623-3AF1E5581864}"/>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FAAD1C-390D-446D-8DB3-430E3E1E6603}" type="slidenum">
              <a:rPr/>
              <a:t>8</a:t>
            </a:fld>
            <a:endParaRPr lang="fr-FR" sz="1200" b="0" i="0" u="none" strike="noStrike" kern="1200" cap="none" spc="0" baseline="0">
              <a:solidFill>
                <a:srgbClr val="898989"/>
              </a:solidFill>
              <a:uFillTx/>
              <a:latin typeface="Calibri"/>
            </a:endParaRPr>
          </a:p>
        </p:txBody>
      </p:sp>
      <p:pic>
        <p:nvPicPr>
          <p:cNvPr id="4" name="Image 12">
            <a:extLst>
              <a:ext uri="{FF2B5EF4-FFF2-40B4-BE49-F238E27FC236}">
                <a16:creationId xmlns:a16="http://schemas.microsoft.com/office/drawing/2014/main" id="{9A72F33B-E47C-F21A-0A6F-81279234381C}"/>
              </a:ext>
            </a:extLst>
          </p:cNvPr>
          <p:cNvPicPr>
            <a:picLocks noChangeAspect="1"/>
          </p:cNvPicPr>
          <p:nvPr/>
        </p:nvPicPr>
        <p:blipFill>
          <a:blip r:embed="rId2"/>
          <a:srcRect t="1253"/>
          <a:stretch>
            <a:fillRect/>
          </a:stretch>
        </p:blipFill>
        <p:spPr>
          <a:xfrm>
            <a:off x="3345176" y="1613797"/>
            <a:ext cx="2600955" cy="4299764"/>
          </a:xfrm>
          <a:prstGeom prst="rect">
            <a:avLst/>
          </a:prstGeom>
          <a:ln>
            <a:noFill/>
          </a:ln>
          <a:effectLst>
            <a:outerShdw blurRad="292100" dist="139700" dir="2700000" algn="tl" rotWithShape="0">
              <a:srgbClr val="333333">
                <a:alpha val="65000"/>
              </a:srgbClr>
            </a:outerShdw>
          </a:effectLst>
        </p:spPr>
      </p:pic>
      <p:sp>
        <p:nvSpPr>
          <p:cNvPr id="5" name="ZoneTexte 14">
            <a:extLst>
              <a:ext uri="{FF2B5EF4-FFF2-40B4-BE49-F238E27FC236}">
                <a16:creationId xmlns:a16="http://schemas.microsoft.com/office/drawing/2014/main" id="{8EED4426-F298-2734-C11D-03B232946456}"/>
              </a:ext>
            </a:extLst>
          </p:cNvPr>
          <p:cNvSpPr txBox="1"/>
          <p:nvPr/>
        </p:nvSpPr>
        <p:spPr>
          <a:xfrm>
            <a:off x="517522" y="1011132"/>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05454"/>
                </a:solidFill>
                <a:uFillTx/>
                <a:latin typeface="Candara" pitchFamily="34"/>
                <a:ea typeface="Verdana" pitchFamily="34"/>
                <a:cs typeface="Verdana" pitchFamily="34"/>
              </a:rPr>
              <a:t>Maquettes mobiles</a:t>
            </a:r>
            <a:endParaRPr lang="fr-FR" sz="2000" b="0" i="0" u="none" strike="noStrike" kern="1200" cap="none" spc="0" baseline="0" dirty="0">
              <a:solidFill>
                <a:srgbClr val="F05454"/>
              </a:solidFill>
              <a:uFillTx/>
              <a:latin typeface="Calibri"/>
            </a:endParaRPr>
          </a:p>
        </p:txBody>
      </p:sp>
      <p:sp>
        <p:nvSpPr>
          <p:cNvPr id="6" name="ZoneTexte 11">
            <a:extLst>
              <a:ext uri="{FF2B5EF4-FFF2-40B4-BE49-F238E27FC236}">
                <a16:creationId xmlns:a16="http://schemas.microsoft.com/office/drawing/2014/main" id="{D9EA8786-92F3-8F97-8B2D-C1C5002B0B33}"/>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7" name="Triangle rectangle 12">
            <a:extLst>
              <a:ext uri="{FF2B5EF4-FFF2-40B4-BE49-F238E27FC236}">
                <a16:creationId xmlns:a16="http://schemas.microsoft.com/office/drawing/2014/main" id="{EF1840B4-C1C9-14EB-70BD-33C6AE5BE07C}"/>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11">
            <a:extLst>
              <a:ext uri="{FF2B5EF4-FFF2-40B4-BE49-F238E27FC236}">
                <a16:creationId xmlns:a16="http://schemas.microsoft.com/office/drawing/2014/main" id="{D782A85A-EC73-53A9-53BF-8DD16B160525}"/>
              </a:ext>
            </a:extLst>
          </p:cNvPr>
          <p:cNvPicPr>
            <a:picLocks noChangeAspect="1"/>
          </p:cNvPicPr>
          <p:nvPr/>
        </p:nvPicPr>
        <p:blipFill>
          <a:blip r:embed="rId3"/>
          <a:stretch>
            <a:fillRect/>
          </a:stretch>
        </p:blipFill>
        <p:spPr>
          <a:xfrm>
            <a:off x="847401" y="1613797"/>
            <a:ext cx="2359974" cy="4299764"/>
          </a:xfrm>
          <a:prstGeom prst="rect">
            <a:avLst/>
          </a:prstGeom>
          <a:ln>
            <a:noFill/>
          </a:ln>
          <a:effectLst>
            <a:outerShdw blurRad="292100" dist="139700" dir="2700000" algn="tl" rotWithShape="0">
              <a:srgbClr val="333333">
                <a:alpha val="65000"/>
              </a:srgbClr>
            </a:outerShdw>
          </a:effectLst>
        </p:spPr>
      </p:pic>
      <p:pic>
        <p:nvPicPr>
          <p:cNvPr id="9" name="Image 13">
            <a:extLst>
              <a:ext uri="{FF2B5EF4-FFF2-40B4-BE49-F238E27FC236}">
                <a16:creationId xmlns:a16="http://schemas.microsoft.com/office/drawing/2014/main" id="{02A4591F-C1B6-0812-BECA-B628C80B1687}"/>
              </a:ext>
            </a:extLst>
          </p:cNvPr>
          <p:cNvPicPr>
            <a:picLocks noChangeAspect="1"/>
          </p:cNvPicPr>
          <p:nvPr/>
        </p:nvPicPr>
        <p:blipFill>
          <a:blip r:embed="rId4"/>
          <a:stretch>
            <a:fillRect/>
          </a:stretch>
        </p:blipFill>
        <p:spPr>
          <a:xfrm>
            <a:off x="6161364" y="1613797"/>
            <a:ext cx="2522536" cy="4356338"/>
          </a:xfrm>
          <a:prstGeom prst="rect">
            <a:avLst/>
          </a:prstGeom>
          <a:ln>
            <a:noFill/>
          </a:ln>
          <a:effectLst>
            <a:outerShdw blurRad="292100" dist="139700" dir="2700000" algn="tl" rotWithShape="0">
              <a:srgbClr val="333333">
                <a:alpha val="65000"/>
              </a:srgbClr>
            </a:outerShdw>
          </a:effectLst>
        </p:spPr>
      </p:pic>
      <p:pic>
        <p:nvPicPr>
          <p:cNvPr id="10" name="Image 14">
            <a:extLst>
              <a:ext uri="{FF2B5EF4-FFF2-40B4-BE49-F238E27FC236}">
                <a16:creationId xmlns:a16="http://schemas.microsoft.com/office/drawing/2014/main" id="{E22AB54F-1252-064C-9C5B-4024CDB9AC70}"/>
              </a:ext>
            </a:extLst>
          </p:cNvPr>
          <p:cNvPicPr>
            <a:picLocks noChangeAspect="1"/>
          </p:cNvPicPr>
          <p:nvPr/>
        </p:nvPicPr>
        <p:blipFill>
          <a:blip r:embed="rId5"/>
          <a:stretch>
            <a:fillRect/>
          </a:stretch>
        </p:blipFill>
        <p:spPr>
          <a:xfrm>
            <a:off x="8884923" y="1613797"/>
            <a:ext cx="2522527" cy="4356338"/>
          </a:xfrm>
          <a:prstGeom prst="rect">
            <a:avLst/>
          </a:prstGeom>
          <a:ln>
            <a:noFill/>
          </a:ln>
          <a:effectLst>
            <a:outerShdw blurRad="292100" dist="139700" dir="2700000" algn="tl" rotWithShape="0">
              <a:srgbClr val="333333">
                <a:alpha val="65000"/>
              </a:srgbClr>
            </a:outerShdw>
          </a:effectLst>
        </p:spPr>
      </p:pic>
      <p:sp>
        <p:nvSpPr>
          <p:cNvPr id="11" name="ZoneTexte 7">
            <a:extLst>
              <a:ext uri="{FF2B5EF4-FFF2-40B4-BE49-F238E27FC236}">
                <a16:creationId xmlns:a16="http://schemas.microsoft.com/office/drawing/2014/main" id="{D9FB8018-FF75-45AF-84BF-DC95588B82E6}"/>
              </a:ext>
            </a:extLst>
          </p:cNvPr>
          <p:cNvSpPr txBox="1"/>
          <p:nvPr/>
        </p:nvSpPr>
        <p:spPr>
          <a:xfrm>
            <a:off x="517522" y="263523"/>
            <a:ext cx="7233350"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4 - Wireframes</a:t>
            </a:r>
            <a:endParaRPr lang="fr-FR" sz="3600" b="0" i="0" u="none" strike="noStrike" kern="1200" cap="none" spc="0" baseline="0" dirty="0">
              <a:solidFill>
                <a:srgbClr val="FFFFFF"/>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D965D150-5169-9255-B45C-A1D3701766A0}"/>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026023-FDB2-463D-B5FC-5956D97325A4}" type="slidenum">
              <a:rPr/>
              <a:t>9</a:t>
            </a:fld>
            <a:endParaRPr lang="fr-FR" sz="1200" b="0" i="0" u="none" strike="noStrike" kern="1200" cap="none" spc="0" baseline="0">
              <a:solidFill>
                <a:srgbClr val="898989"/>
              </a:solidFill>
              <a:uFillTx/>
              <a:latin typeface="Calibri"/>
            </a:endParaRPr>
          </a:p>
        </p:txBody>
      </p:sp>
      <p:sp>
        <p:nvSpPr>
          <p:cNvPr id="3" name="ZoneTexte 5">
            <a:extLst>
              <a:ext uri="{FF2B5EF4-FFF2-40B4-BE49-F238E27FC236}">
                <a16:creationId xmlns:a16="http://schemas.microsoft.com/office/drawing/2014/main" id="{C6442C22-B60A-AF7E-FDD2-9D03DFF539F3}"/>
              </a:ext>
            </a:extLst>
          </p:cNvPr>
          <p:cNvSpPr txBox="1"/>
          <p:nvPr/>
        </p:nvSpPr>
        <p:spPr>
          <a:xfrm>
            <a:off x="460372" y="938628"/>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uFillTx/>
                <a:latin typeface="Candara" pitchFamily="34"/>
                <a:ea typeface="Verdana" pitchFamily="34"/>
                <a:cs typeface="Verdana" pitchFamily="34"/>
              </a:rPr>
              <a:t>Maquettes Tablette</a:t>
            </a:r>
            <a:endParaRPr lang="fr-FR" sz="2000" b="0" i="0" u="none" strike="noStrike" kern="1200" cap="none" spc="0" baseline="0" dirty="0">
              <a:uFillTx/>
              <a:latin typeface="Calibri"/>
            </a:endParaRPr>
          </a:p>
        </p:txBody>
      </p:sp>
      <p:pic>
        <p:nvPicPr>
          <p:cNvPr id="5" name="Image 6">
            <a:extLst>
              <a:ext uri="{FF2B5EF4-FFF2-40B4-BE49-F238E27FC236}">
                <a16:creationId xmlns:a16="http://schemas.microsoft.com/office/drawing/2014/main" id="{68D8F941-E850-77B4-2C4B-F2B9EF73B1EA}"/>
              </a:ext>
            </a:extLst>
          </p:cNvPr>
          <p:cNvPicPr>
            <a:picLocks noChangeAspect="1"/>
          </p:cNvPicPr>
          <p:nvPr/>
        </p:nvPicPr>
        <p:blipFill>
          <a:blip r:embed="rId2"/>
          <a:stretch>
            <a:fillRect/>
          </a:stretch>
        </p:blipFill>
        <p:spPr>
          <a:xfrm>
            <a:off x="1043571" y="1518169"/>
            <a:ext cx="3506449" cy="4579616"/>
          </a:xfrm>
          <a:prstGeom prst="rect">
            <a:avLst/>
          </a:prstGeom>
          <a:noFill/>
          <a:ln cap="flat">
            <a:noFill/>
          </a:ln>
        </p:spPr>
      </p:pic>
      <p:sp>
        <p:nvSpPr>
          <p:cNvPr id="6" name="ZoneTexte 7">
            <a:extLst>
              <a:ext uri="{FF2B5EF4-FFF2-40B4-BE49-F238E27FC236}">
                <a16:creationId xmlns:a16="http://schemas.microsoft.com/office/drawing/2014/main" id="{5E8B266C-7E54-E6A3-6F40-128493C27FF0}"/>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7" name="Triangle rectangle 15">
            <a:extLst>
              <a:ext uri="{FF2B5EF4-FFF2-40B4-BE49-F238E27FC236}">
                <a16:creationId xmlns:a16="http://schemas.microsoft.com/office/drawing/2014/main" id="{5C6029DF-848C-15B1-0298-82863FB8E6C0}"/>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13">
            <a:extLst>
              <a:ext uri="{FF2B5EF4-FFF2-40B4-BE49-F238E27FC236}">
                <a16:creationId xmlns:a16="http://schemas.microsoft.com/office/drawing/2014/main" id="{C3E96811-0AA0-85AB-9328-2BADB894B745}"/>
              </a:ext>
            </a:extLst>
          </p:cNvPr>
          <p:cNvPicPr>
            <a:picLocks noChangeAspect="1"/>
          </p:cNvPicPr>
          <p:nvPr/>
        </p:nvPicPr>
        <p:blipFill>
          <a:blip r:embed="rId3"/>
          <a:srcRect l="3132" r="2997"/>
          <a:stretch>
            <a:fillRect/>
          </a:stretch>
        </p:blipFill>
        <p:spPr>
          <a:xfrm>
            <a:off x="4851404" y="1518169"/>
            <a:ext cx="3448046" cy="4579616"/>
          </a:xfrm>
          <a:prstGeom prst="rect">
            <a:avLst/>
          </a:prstGeom>
          <a:noFill/>
          <a:ln cap="flat">
            <a:noFill/>
          </a:ln>
        </p:spPr>
      </p:pic>
      <p:pic>
        <p:nvPicPr>
          <p:cNvPr id="9" name="Image 15">
            <a:extLst>
              <a:ext uri="{FF2B5EF4-FFF2-40B4-BE49-F238E27FC236}">
                <a16:creationId xmlns:a16="http://schemas.microsoft.com/office/drawing/2014/main" id="{AACE195E-1726-F95A-2AA1-D9CD19740AD4}"/>
              </a:ext>
            </a:extLst>
          </p:cNvPr>
          <p:cNvPicPr>
            <a:picLocks noChangeAspect="1"/>
          </p:cNvPicPr>
          <p:nvPr/>
        </p:nvPicPr>
        <p:blipFill>
          <a:blip r:embed="rId4"/>
          <a:srcRect l="1915" r="4890"/>
          <a:stretch>
            <a:fillRect/>
          </a:stretch>
        </p:blipFill>
        <p:spPr>
          <a:xfrm>
            <a:off x="8528051" y="1518169"/>
            <a:ext cx="3403597" cy="4579616"/>
          </a:xfrm>
          <a:prstGeom prst="rect">
            <a:avLst/>
          </a:prstGeom>
          <a:noFill/>
          <a:ln cap="flat">
            <a:noFill/>
          </a:ln>
        </p:spPr>
      </p:pic>
      <p:sp>
        <p:nvSpPr>
          <p:cNvPr id="10" name="ZoneTexte 7">
            <a:extLst>
              <a:ext uri="{FF2B5EF4-FFF2-40B4-BE49-F238E27FC236}">
                <a16:creationId xmlns:a16="http://schemas.microsoft.com/office/drawing/2014/main" id="{A89EC43B-BF42-1519-C29F-BCAA36E8C761}"/>
              </a:ext>
            </a:extLst>
          </p:cNvPr>
          <p:cNvSpPr txBox="1"/>
          <p:nvPr/>
        </p:nvSpPr>
        <p:spPr>
          <a:xfrm>
            <a:off x="517522" y="238003"/>
            <a:ext cx="7233350"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4 - Wireframes</a:t>
            </a:r>
            <a:endParaRPr lang="fr-FR" sz="3600" b="0" i="0" u="none" strike="noStrike" kern="1200" cap="none" spc="0" baseline="0" dirty="0">
              <a:solidFill>
                <a:srgbClr val="FFFFFF"/>
              </a:solidFill>
              <a:uFillTx/>
              <a:latin typeface="Calibri"/>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2952</TotalTime>
  <Words>2295</Words>
  <Application>Microsoft Office PowerPoint</Application>
  <PresentationFormat>Grand écran</PresentationFormat>
  <Paragraphs>289</Paragraphs>
  <Slides>31</Slides>
  <Notes>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Arial</vt:lpstr>
      <vt:lpstr>Arial Unicode MS</vt:lpstr>
      <vt:lpstr>Calibri</vt:lpstr>
      <vt:lpstr>Calibri Light</vt:lpstr>
      <vt:lpstr>Candara</vt:lpstr>
      <vt:lpstr>Candera</vt:lpstr>
      <vt:lpstr>Symbol</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Rúben Fonseca</dc:creator>
  <cp:lastModifiedBy>Rúben Fonseca</cp:lastModifiedBy>
  <cp:revision>107</cp:revision>
  <dcterms:created xsi:type="dcterms:W3CDTF">2024-10-03T12:56:59Z</dcterms:created>
  <dcterms:modified xsi:type="dcterms:W3CDTF">2024-12-14T15:06:48Z</dcterms:modified>
</cp:coreProperties>
</file>